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74" r:id="rId12"/>
    <p:sldId id="271" r:id="rId13"/>
    <p:sldId id="273" r:id="rId14"/>
    <p:sldId id="272" r:id="rId15"/>
    <p:sldId id="276" r:id="rId16"/>
    <p:sldId id="275" r:id="rId17"/>
    <p:sldId id="277" r:id="rId18"/>
    <p:sldId id="270" r:id="rId19"/>
    <p:sldId id="267" r:id="rId20"/>
    <p:sldId id="279" r:id="rId21"/>
    <p:sldId id="280" r:id="rId22"/>
    <p:sldId id="282" r:id="rId23"/>
    <p:sldId id="283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FF0066"/>
    <a:srgbClr val="FF66CC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3511-5328-4FEE-85C8-84A97568EED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3B62-C163-4BF4-9BCC-A8B3E6AED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 – с в одном слове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3B62-C163-4BF4-9BCC-A8B3E6AED4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чем текст. Лесная ягода (какие еще лесные ягоды знаете).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3B62-C163-4BF4-9BCC-A8B3E6AED47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5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4.jpeg"/><Relationship Id="rId2" Type="http://schemas.openxmlformats.org/officeDocument/2006/relationships/image" Target="../media/image46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2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35814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  уроков</a:t>
            </a:r>
            <a:b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дифференциации парных согласных З -С</a:t>
            </a:r>
            <a:endParaRPr lang="ru-RU" sz="6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696200" cy="2133600"/>
          </a:xfrm>
        </p:spPr>
        <p:txBody>
          <a:bodyPr/>
          <a:lstStyle/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5" name="Рисунок 4" descr="з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14800"/>
            <a:ext cx="2143125" cy="2143125"/>
          </a:xfrm>
          <a:prstGeom prst="rect">
            <a:avLst/>
          </a:prstGeom>
        </p:spPr>
      </p:pic>
      <p:pic>
        <p:nvPicPr>
          <p:cNvPr id="6" name="Рисунок 5" descr="з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86200"/>
            <a:ext cx="2667000" cy="2447925"/>
          </a:xfrm>
          <a:prstGeom prst="rect">
            <a:avLst/>
          </a:prstGeom>
        </p:spPr>
      </p:pic>
      <p:pic>
        <p:nvPicPr>
          <p:cNvPr id="8" name="Рисунок 7" descr="хз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05000"/>
            <a:ext cx="2400300" cy="1905000"/>
          </a:xfrm>
          <a:prstGeom prst="rect">
            <a:avLst/>
          </a:prstGeom>
        </p:spPr>
      </p:pic>
      <p:pic>
        <p:nvPicPr>
          <p:cNvPr id="9" name="Рисунок 8" descr="шщз.jpg"/>
          <p:cNvPicPr>
            <a:picLocks noChangeAspect="1"/>
          </p:cNvPicPr>
          <p:nvPr/>
        </p:nvPicPr>
        <p:blipFill>
          <a:blip r:embed="rId5"/>
          <a:srcRect b="3448"/>
          <a:stretch>
            <a:fillRect/>
          </a:stretch>
        </p:blipFill>
        <p:spPr>
          <a:xfrm>
            <a:off x="609600" y="1371600"/>
            <a:ext cx="2238375" cy="21336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828800"/>
            <a:ext cx="1676400" cy="203200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191000"/>
            <a:ext cx="2224088" cy="148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3" name="Рисунок 2" descr="бю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2276475" cy="2009775"/>
          </a:xfrm>
          <a:prstGeom prst="rect">
            <a:avLst/>
          </a:prstGeom>
        </p:spPr>
      </p:pic>
      <p:pic>
        <p:nvPicPr>
          <p:cNvPr id="4" name="Рисунок 3" descr="ва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981200"/>
            <a:ext cx="1524000" cy="1812524"/>
          </a:xfrm>
          <a:prstGeom prst="rect">
            <a:avLst/>
          </a:prstGeom>
        </p:spPr>
      </p:pic>
      <p:pic>
        <p:nvPicPr>
          <p:cNvPr id="5" name="Рисунок 4" descr="а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533650" cy="1809750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343401"/>
            <a:ext cx="2286000" cy="1683962"/>
          </a:xfrm>
          <a:prstGeom prst="rect">
            <a:avLst/>
          </a:prstGeom>
        </p:spPr>
      </p:pic>
      <p:pic>
        <p:nvPicPr>
          <p:cNvPr id="7" name="Рисунок 6" descr="ка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572000"/>
            <a:ext cx="1828800" cy="1714500"/>
          </a:xfrm>
          <a:prstGeom prst="rect">
            <a:avLst/>
          </a:prstGeom>
        </p:spPr>
      </p:pic>
      <p:pic>
        <p:nvPicPr>
          <p:cNvPr id="9" name="Рисунок 8" descr="ча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267200"/>
            <a:ext cx="1920975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Правильно ли Незнайка    распределил слова по столбикам?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З                             </a:t>
            </a:r>
            <a:r>
              <a:rPr lang="ru-RU" sz="3200" b="1" dirty="0" smtClean="0">
                <a:solidFill>
                  <a:srgbClr val="0066FF"/>
                </a:solidFill>
              </a:rPr>
              <a:t>С</a:t>
            </a:r>
            <a:r>
              <a:rPr lang="ru-RU" sz="3200" b="1" dirty="0" smtClean="0">
                <a:solidFill>
                  <a:srgbClr val="00B050"/>
                </a:solidFill>
              </a:rPr>
              <a:t>                           З – </a:t>
            </a:r>
            <a:r>
              <a:rPr lang="ru-RU" sz="3200" b="1" dirty="0" smtClean="0">
                <a:solidFill>
                  <a:srgbClr val="0066FF"/>
                </a:solidFill>
              </a:rPr>
              <a:t>С</a:t>
            </a:r>
          </a:p>
          <a:p>
            <a:pPr>
              <a:buNone/>
            </a:pPr>
            <a:r>
              <a:rPr lang="ru-RU" sz="3200" dirty="0" smtClean="0"/>
              <a:t>ЗАПАХ                 СЕЛИ                 ЗАСАДА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ПУЗЫРЬ              КОСТЮМ          ЗДРАВСТВУЙ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ГЛАЗ                    ВКУС                  ЗАПИСКА</a:t>
            </a:r>
          </a:p>
          <a:p>
            <a:pPr>
              <a:buNone/>
            </a:pPr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ЗАСТАВА                             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80996" y="4267200"/>
            <a:ext cx="198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ВОСЕМЬ             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ОФИС                                         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56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ТАЗ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124200"/>
            <a:ext cx="221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ЗОЛОТО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048000"/>
            <a:ext cx="190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СЕМЕНА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1" y="4267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САЛАЗКИ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26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АРБУЗЫ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562600"/>
            <a:ext cx="206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ЗАНОС</a:t>
            </a:r>
            <a:endParaRPr lang="ru-RU" sz="3200" dirty="0"/>
          </a:p>
        </p:txBody>
      </p:sp>
      <p:pic>
        <p:nvPicPr>
          <p:cNvPr id="14" name="Рисунок 13" descr="П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1447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364 C -0.00625 0.00254 -0.0191 -0.00116 -0.02847 -0.00486 C -0.03316 -0.00671 -0.03767 -0.00902 -0.04236 -0.0111 C -0.04392 -0.0118 -0.04687 -0.01318 -0.04687 -0.01295 C -0.14375 -0.01249 -0.25104 -0.06476 -0.33767 -0.00694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186E-6 C 0.00746 0.00046 0.0151 4.79186E-6 0.02257 0.00138 C 0.03698 0.00439 0.02014 0.00693 0.03472 0.00855 C 0.05607 0.01063 0.07708 0.01133 0.09843 0.01271 C 0.10434 0.01364 0.11041 0.01549 0.11666 0.01549 C 0.13715 0.01549 0.1585 0.00693 0.17882 0.00416 C 0.19323 0.00462 0.20729 0.00393 0.22135 0.00555 C 0.22326 0.00578 0.22309 0.00855 0.22448 0.00994 C 0.22569 0.0111 0.22743 0.01179 0.22882 0.01271 C 0.23229 0.0148 0.23663 0.01757 0.24097 0.01827 C 0.24705 0.01942 0.2592 0.02127 0.2592 0.02127 C 0.38402 0.02058 0.49218 0.02705 0.60955 0.00855 C 0.61666 -0.00162 0.63524 -0.00579 0.64757 -0.00833 C 0.65694 -0.01434 0.65295 -0.01411 0.65833 -0.01411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4283E-6 C -0.02796 -0.00532 -0.01824 -0.00394 -0.06459 -0.00209 C -0.08143 0.00115 -0.09844 0.00254 -0.11528 0.00601 C -0.15886 0.02543 -0.16494 0.0067 -0.19376 -0.00625 C -0.204 -0.01088 -0.22414 -0.01296 -0.2323 -0.01434 C -0.25331 -0.01365 -0.27431 -0.01481 -0.29532 -0.01226 C -0.29775 -0.01203 -0.29931 -0.00186 -0.30001 -7.74283E-6 C -0.30296 0.00739 -0.30556 0.01387 -0.31077 0.0185 C -0.31129 0.01641 -0.31233 0.01225 -0.31233 0.0122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4487E-6 C 0.01528 -0.00671 0.03611 0.00208 0.05226 0.00416 C 0.08177 0.01503 0.03541 -0.00092 0.08767 0.01018 C 0.08958 0.01064 0.09062 0.01365 0.09236 0.01434 C 0.11232 0.02243 0.13472 0.02359 0.15538 0.0266 C 0.18472 0.02544 0.21285 0.02544 0.24149 0.0185 C 0.27222 0.0111 0.30416 -1.54487E-6 0.33541 -1.54487E-6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6E-7 C 0.03472 0.03076 0.03524 0.02567 0.08785 0.0266 C 0.14323 0.02775 0.19861 0.02798 0.25399 0.02868 C 0.26788 0.03492 0.28125 0.03353 0.29549 0.02868 C 0.29618 0.02798 0.30677 0.01873 0.30938 0.01642 C 0.31094 0.01503 0.31389 0.01226 0.31389 0.01226 C 0.31875 -0.00023 0.31771 0.00601 0.31094 -0.00416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416 C -0.09288 0.00601 -0.02222 0.00069 -0.27604 0.00231 C -0.31094 0.00971 -0.34948 0.00509 -0.38628 0.00486 C -0.42049 0.00462 -0.45451 0.00439 -0.48871 0.00393 C -0.54392 -0.00532 -0.49184 0.00324 -0.6526 0.00324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1027E-6 C 0.11667 -0.00346 0.10834 0.00348 0.17552 -0.01433 C 0.1842 -0.01896 0.18889 -0.02081 0.19844 -0.02266 C 0.22813 -0.02127 0.25799 -0.02034 0.28768 -0.01849 C 0.29705 -0.0178 0.30504 -0.01294 0.31389 -0.01017 C 0.31858 -0.00878 0.32778 -0.00624 0.32778 -0.00624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0416E-6 C -0.01146 -0.00531 0.00261 0.00255 -0.00764 -0.00832 C -0.01771 -0.01896 -0.03333 -0.01155 -0.04618 -0.01225 C -0.05694 -0.01734 -0.06875 -0.01849 -0.08003 -0.02057 C -0.32448 -0.01849 -0.38038 -0.09481 -0.31996 -0.01433 " pathEditMode="relative" ptsTypes="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Зина с </a:t>
            </a:r>
            <a:r>
              <a:rPr lang="ru-RU" b="1" dirty="0" err="1" smtClean="0"/>
              <a:t>Симой</a:t>
            </a:r>
            <a:r>
              <a:rPr lang="ru-RU" b="1" dirty="0" smtClean="0"/>
              <a:t> в магазине</a:t>
            </a:r>
            <a:endParaRPr lang="ru-RU" b="1" dirty="0"/>
          </a:p>
        </p:txBody>
      </p:sp>
      <p:pic>
        <p:nvPicPr>
          <p:cNvPr id="15" name="Рисунок 14" descr="ап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00200"/>
            <a:ext cx="1219200" cy="2809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3600" y="1523999"/>
            <a:ext cx="5257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Две сестрёнки: Зина с </a:t>
            </a:r>
            <a:r>
              <a:rPr lang="ru-RU" sz="2800" dirty="0" err="1" smtClean="0"/>
              <a:t>Симой</a:t>
            </a:r>
            <a:endParaRPr lang="ru-RU" sz="2800" dirty="0" smtClean="0"/>
          </a:p>
          <a:p>
            <a:r>
              <a:rPr lang="ru-RU" sz="2800" dirty="0" smtClean="0"/>
              <a:t>Покупали в магазине</a:t>
            </a:r>
          </a:p>
          <a:p>
            <a:r>
              <a:rPr lang="ru-RU" sz="2800" dirty="0" smtClean="0"/>
              <a:t>Много разных мелочей:</a:t>
            </a:r>
          </a:p>
          <a:p>
            <a:r>
              <a:rPr lang="ru-RU" sz="2800" dirty="0" smtClean="0"/>
              <a:t>Серебристую заколку,</a:t>
            </a:r>
          </a:p>
          <a:p>
            <a:r>
              <a:rPr lang="ru-RU" sz="2800" dirty="0" smtClean="0"/>
              <a:t>И расческу, и бейсболку,</a:t>
            </a:r>
          </a:p>
          <a:p>
            <a:r>
              <a:rPr lang="ru-RU" sz="2800" dirty="0" smtClean="0"/>
              <a:t>И сережки и браслет,</a:t>
            </a:r>
          </a:p>
          <a:p>
            <a:r>
              <a:rPr lang="ru-RU" sz="2800" dirty="0" smtClean="0"/>
              <a:t>Стильный розовый корсет,</a:t>
            </a:r>
          </a:p>
          <a:p>
            <a:r>
              <a:rPr lang="ru-RU" sz="2800" dirty="0" smtClean="0"/>
              <a:t>Зеркальце, букет мимозы,</a:t>
            </a:r>
          </a:p>
          <a:p>
            <a:r>
              <a:rPr lang="ru-RU" sz="2800" dirty="0" smtClean="0"/>
              <a:t>Сумку, вазочку и розы,</a:t>
            </a:r>
          </a:p>
          <a:p>
            <a:r>
              <a:rPr lang="ru-RU" sz="2800" dirty="0" smtClean="0"/>
              <a:t>Зонтик, часики, бальзам</a:t>
            </a:r>
          </a:p>
          <a:p>
            <a:r>
              <a:rPr lang="ru-RU" sz="2800" dirty="0" smtClean="0"/>
              <a:t>Свежий </a:t>
            </a:r>
            <a:r>
              <a:rPr lang="ru-RU" sz="2800" dirty="0" err="1" smtClean="0"/>
              <a:t>спрей</a:t>
            </a:r>
            <a:r>
              <a:rPr lang="ru-RU" sz="2800" dirty="0" smtClean="0"/>
              <a:t> для юных дам.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4" name="Содержимое 13" descr="ьлю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0" y="3276600"/>
            <a:ext cx="1333500" cy="2733675"/>
          </a:xfrm>
        </p:spPr>
      </p:pic>
      <p:pic>
        <p:nvPicPr>
          <p:cNvPr id="9" name="Рисунок 8" descr="ы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14800"/>
            <a:ext cx="762000" cy="762000"/>
          </a:xfrm>
          <a:prstGeom prst="rect">
            <a:avLst/>
          </a:prstGeom>
        </p:spPr>
      </p:pic>
      <p:pic>
        <p:nvPicPr>
          <p:cNvPr id="8" name="Рисунок 7" descr="с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6096000"/>
            <a:ext cx="1066800" cy="762000"/>
          </a:xfrm>
          <a:prstGeom prst="rect">
            <a:avLst/>
          </a:prstGeom>
        </p:spPr>
      </p:pic>
      <p:pic>
        <p:nvPicPr>
          <p:cNvPr id="12" name="Рисунок 11" descr="ы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486400"/>
            <a:ext cx="971550" cy="1219200"/>
          </a:xfrm>
          <a:prstGeom prst="rect">
            <a:avLst/>
          </a:prstGeom>
        </p:spPr>
      </p:pic>
      <p:pic>
        <p:nvPicPr>
          <p:cNvPr id="13" name="Рисунок 12" descr="апи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219200"/>
            <a:ext cx="1385888" cy="2057400"/>
          </a:xfrm>
          <a:prstGeom prst="rect">
            <a:avLst/>
          </a:prstGeom>
        </p:spPr>
      </p:pic>
      <p:pic>
        <p:nvPicPr>
          <p:cNvPr id="18" name="Рисунок 17" descr="пр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8200"/>
            <a:ext cx="1071563" cy="1071563"/>
          </a:xfrm>
          <a:prstGeom prst="rect">
            <a:avLst/>
          </a:prstGeom>
        </p:spPr>
      </p:pic>
      <p:pic>
        <p:nvPicPr>
          <p:cNvPr id="19" name="Рисунок 18" descr="пр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</a:t>
            </a:r>
            <a:r>
              <a:rPr lang="ru-RU" b="1" dirty="0" err="1" smtClean="0"/>
              <a:t>гламурные</a:t>
            </a:r>
            <a:r>
              <a:rPr lang="ru-RU" b="1" dirty="0" smtClean="0"/>
              <a:t> вещицы выберет Зина, а какие Сима?</a:t>
            </a:r>
            <a:endParaRPr lang="ru-RU" b="1" dirty="0"/>
          </a:p>
        </p:txBody>
      </p:sp>
      <p:pic>
        <p:nvPicPr>
          <p:cNvPr id="7" name="Рисунок 6" descr="ьл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2895600"/>
            <a:ext cx="1257300" cy="2733675"/>
          </a:xfrm>
          <a:prstGeom prst="rect">
            <a:avLst/>
          </a:prstGeom>
        </p:spPr>
      </p:pic>
      <p:pic>
        <p:nvPicPr>
          <p:cNvPr id="5" name="Рисунок 4" descr="4к.jpg"/>
          <p:cNvPicPr>
            <a:picLocks noChangeAspect="1"/>
          </p:cNvPicPr>
          <p:nvPr/>
        </p:nvPicPr>
        <p:blipFill>
          <a:blip r:embed="rId3"/>
          <a:srcRect t="18750" b="6250"/>
          <a:stretch>
            <a:fillRect/>
          </a:stretch>
        </p:blipFill>
        <p:spPr>
          <a:xfrm>
            <a:off x="4724400" y="1828800"/>
            <a:ext cx="1600200" cy="914400"/>
          </a:xfrm>
          <a:prstGeom prst="rect">
            <a:avLst/>
          </a:prstGeom>
        </p:spPr>
      </p:pic>
      <p:pic>
        <p:nvPicPr>
          <p:cNvPr id="11" name="Рисунок 10" descr="ба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676400"/>
            <a:ext cx="685800" cy="1485900"/>
          </a:xfrm>
          <a:prstGeom prst="rect">
            <a:avLst/>
          </a:prstGeom>
        </p:spPr>
      </p:pic>
      <p:pic>
        <p:nvPicPr>
          <p:cNvPr id="13" name="Рисунок 12" descr="б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1371600" cy="1295400"/>
          </a:xfrm>
          <a:prstGeom prst="rect">
            <a:avLst/>
          </a:prstGeom>
        </p:spPr>
      </p:pic>
      <p:pic>
        <p:nvPicPr>
          <p:cNvPr id="14" name="Рисунок 13" descr="ва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334000"/>
            <a:ext cx="1142999" cy="1247775"/>
          </a:xfrm>
          <a:prstGeom prst="rect">
            <a:avLst/>
          </a:prstGeom>
        </p:spPr>
      </p:pic>
      <p:pic>
        <p:nvPicPr>
          <p:cNvPr id="17" name="Рисунок 16" descr="н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3581400"/>
            <a:ext cx="1219200" cy="1371600"/>
          </a:xfrm>
          <a:prstGeom prst="rect">
            <a:avLst/>
          </a:prstGeom>
        </p:spPr>
      </p:pic>
      <p:pic>
        <p:nvPicPr>
          <p:cNvPr id="18" name="Рисунок 17" descr="роз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828800"/>
            <a:ext cx="1376363" cy="1452562"/>
          </a:xfrm>
          <a:prstGeom prst="rect">
            <a:avLst/>
          </a:prstGeom>
        </p:spPr>
      </p:pic>
      <p:pic>
        <p:nvPicPr>
          <p:cNvPr id="19" name="Рисунок 18" descr="роб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4572000"/>
            <a:ext cx="1524000" cy="762000"/>
          </a:xfrm>
          <a:prstGeom prst="rect">
            <a:avLst/>
          </a:prstGeom>
        </p:spPr>
      </p:pic>
      <p:pic>
        <p:nvPicPr>
          <p:cNvPr id="20" name="Рисунок 19" descr="сер.jpg"/>
          <p:cNvPicPr>
            <a:picLocks noChangeAspect="1"/>
          </p:cNvPicPr>
          <p:nvPr/>
        </p:nvPicPr>
        <p:blipFill>
          <a:blip r:embed="rId10"/>
          <a:srcRect r="6666"/>
          <a:stretch>
            <a:fillRect/>
          </a:stretch>
        </p:blipFill>
        <p:spPr>
          <a:xfrm>
            <a:off x="1828800" y="5410201"/>
            <a:ext cx="914400" cy="838200"/>
          </a:xfrm>
          <a:prstGeom prst="rect">
            <a:avLst/>
          </a:prstGeom>
        </p:spPr>
      </p:pic>
      <p:pic>
        <p:nvPicPr>
          <p:cNvPr id="22" name="Рисунок 21" descr="ап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752600"/>
            <a:ext cx="1219200" cy="1076325"/>
          </a:xfrm>
          <a:prstGeom prst="rect">
            <a:avLst/>
          </a:prstGeom>
        </p:spPr>
      </p:pic>
      <p:pic>
        <p:nvPicPr>
          <p:cNvPr id="23" name="Рисунок 22" descr="смор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495800"/>
            <a:ext cx="1133475" cy="1066800"/>
          </a:xfrm>
          <a:prstGeom prst="rect">
            <a:avLst/>
          </a:prstGeom>
        </p:spPr>
      </p:pic>
      <p:pic>
        <p:nvPicPr>
          <p:cNvPr id="25" name="Рисунок 24" descr="епр.jpg"/>
          <p:cNvPicPr>
            <a:picLocks noChangeAspect="1"/>
          </p:cNvPicPr>
          <p:nvPr/>
        </p:nvPicPr>
        <p:blipFill>
          <a:blip r:embed="rId13"/>
          <a:srcRect l="4762" t="12500" r="4762" b="12500"/>
          <a:stretch>
            <a:fillRect/>
          </a:stretch>
        </p:blipFill>
        <p:spPr>
          <a:xfrm>
            <a:off x="228600" y="5715000"/>
            <a:ext cx="1447800" cy="914400"/>
          </a:xfrm>
          <a:prstGeom prst="rect">
            <a:avLst/>
          </a:prstGeom>
        </p:spPr>
      </p:pic>
      <p:pic>
        <p:nvPicPr>
          <p:cNvPr id="6" name="Содержимое 5" descr="апм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3657600" y="2514600"/>
            <a:ext cx="1219201" cy="2733675"/>
          </a:xfrm>
        </p:spPr>
      </p:pic>
      <p:pic>
        <p:nvPicPr>
          <p:cNvPr id="8" name="Рисунок 7" descr="7г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548765">
            <a:off x="7165639" y="2746039"/>
            <a:ext cx="1219200" cy="1219200"/>
          </a:xfrm>
          <a:prstGeom prst="rect">
            <a:avLst/>
          </a:prstGeom>
        </p:spPr>
      </p:pic>
      <p:pic>
        <p:nvPicPr>
          <p:cNvPr id="15" name="Рисунок 14" descr="коре.jpg"/>
          <p:cNvPicPr>
            <a:picLocks noChangeAspect="1"/>
          </p:cNvPicPr>
          <p:nvPr/>
        </p:nvPicPr>
        <p:blipFill>
          <a:blip r:embed="rId16"/>
          <a:srcRect l="8040" t="3162" r="7538" b="5138"/>
          <a:stretch>
            <a:fillRect/>
          </a:stretch>
        </p:blipFill>
        <p:spPr>
          <a:xfrm>
            <a:off x="8077200" y="3581400"/>
            <a:ext cx="1066800" cy="1600200"/>
          </a:xfrm>
          <a:prstGeom prst="rect">
            <a:avLst/>
          </a:prstGeom>
        </p:spPr>
      </p:pic>
      <p:pic>
        <p:nvPicPr>
          <p:cNvPr id="9" name="Рисунок 8" descr="ап.jpg"/>
          <p:cNvPicPr>
            <a:picLocks noChangeAspect="1"/>
          </p:cNvPicPr>
          <p:nvPr/>
        </p:nvPicPr>
        <p:blipFill>
          <a:blip r:embed="rId17"/>
          <a:srcRect l="13333"/>
          <a:stretch>
            <a:fillRect/>
          </a:stretch>
        </p:blipFill>
        <p:spPr>
          <a:xfrm>
            <a:off x="5943600" y="4038600"/>
            <a:ext cx="990600" cy="1219200"/>
          </a:xfrm>
          <a:prstGeom prst="rect">
            <a:avLst/>
          </a:prstGeom>
        </p:spPr>
      </p:pic>
      <p:pic>
        <p:nvPicPr>
          <p:cNvPr id="21" name="Рисунок 20" descr="нро.jpg"/>
          <p:cNvPicPr>
            <a:picLocks noChangeAspect="1"/>
          </p:cNvPicPr>
          <p:nvPr/>
        </p:nvPicPr>
        <p:blipFill>
          <a:blip r:embed="rId18"/>
          <a:srcRect l="10526" r="10526" b="8861"/>
          <a:stretch>
            <a:fillRect/>
          </a:stretch>
        </p:blipFill>
        <p:spPr>
          <a:xfrm>
            <a:off x="7391400" y="1752600"/>
            <a:ext cx="91440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-0.01285 -0.00208 -0.02448 -0.0044 -0.0375 -0.00556 C -0.05243 -0.01227 -0.0691 -0.01296 -0.08472 -0.01482 C -0.11979 -0.02523 -0.08872 -0.01713 -0.16389 -0.02222 C -0.179 -0.02315 -0.19323 -0.02801 -0.20834 -0.02963 C -0.24358 -0.04537 -0.28802 -0.02454 -0.325 -0.02037 C -0.33559 -0.01319 -0.34792 -0.01111 -0.35972 -0.00926 C -0.36354 -0.00579 -0.36736 -0.00532 -0.36945 3.7037E-6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0.07552 0.00162 0.06059 -0.00046 0.10139 0.00556 C 0.11007 0.0088 0.11875 0.01667 0.12778 0.01852 C 0.1342 0.01991 0.1408 0.01968 0.14722 0.02037 C 0.21129 0.04885 0.32656 0.02246 0.35417 0.02223 C 0.3592 0.02153 0.36441 0.0213 0.36945 0.02037 C 0.37552 0.01922 0.3816 0.0132 0.3875 0.01111 C 0.38976 0.01019 0.39219 0.01019 0.39445 0.00926 C 0.39722 0.00834 0.40278 0.00556 0.40278 0.00556 C 0.44028 0.00648 0.47674 0.00996 0.51389 0.00741 C 0.5125 0.00672 0.51111 0.00625 0.50972 0.00556 C 0.50781 0.0044 0.50417 0.00185 0.50417 0.00185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7615 C -0.03403 -0.07963 -0.0401 -0.08726 -0.04826 -0.09097 C -0.05538 -0.10532 -0.07899 -0.10625 -0.08993 -0.10764 C -0.10017 -0.11111 -0.10816 -0.11435 -0.1191 -0.11689 C -0.1842 -0.11597 -0.24531 -0.1125 -0.30937 -0.10949 C -0.35139 -0.10393 -0.39375 -0.10717 -0.43576 -0.10208 C -0.45486 -0.09351 -0.43125 -0.1037 -0.45799 -0.09467 C -0.46545 -0.09213 -0.47118 -0.0875 -0.47882 -0.08541 C -0.48021 -0.08356 -0.48142 -0.08148 -0.48299 -0.07986 C -0.48472 -0.07824 -0.48698 -0.07801 -0.48854 -0.07615 C -0.49514 -0.06898 -0.48715 -0.07176 -0.49549 -0.06689 C -0.5 -0.06435 -0.50486 -0.06342 -0.50937 -0.06134 C -0.5191 -0.05694 -0.52743 -0.04282 -0.53576 -0.03541 C -0.54028 -0.01759 -0.53299 -0.04537 -0.53993 -0.02245 C -0.5434 -0.01111 -0.54462 0.00255 -0.54965 0.01274 C -0.55017 0.01574 -0.55017 0.01899 -0.55104 0.02199 C -0.55156 0.02408 -0.5533 0.02547 -0.55382 0.02755 C -0.55469 0.03172 -0.55451 0.03635 -0.55521 0.04051 C -0.55556 0.04236 -0.55608 0.04422 -0.5566 0.04607 C -0.55799 0.09051 -0.55851 0.12385 -0.53993 0.16088 C -0.53681 0.17755 -0.52674 0.17199 -0.51632 0.17199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0.00972 0.00324 0.00538 0.00417 0.00972 0.01297 C 0.01267 0.01875 0.01649 0.02384 0.01945 0.02963 C 0.02118 0.0331 0.02188 0.03727 0.02361 0.04074 C 0.03281 0.05926 0.04653 0.07408 0.05695 0.09074 C 0.0625 0.09977 0.07431 0.11158 0.08195 0.11667 C 0.08386 0.11783 0.08559 0.11945 0.0875 0.12037 C 0.09115 0.12199 0.09861 0.12408 0.09861 0.12408 C 0.10434 0.13172 0.11129 0.13519 0.11806 0.14074 C 0.13125 0.15139 0.14462 0.15972 0.15972 0.16482 C 0.16806 0.17315 0.17743 0.17361 0.1875 0.17593 C 0.19774 0.18287 0.20851 0.18634 0.21945 0.19074 C 0.22361 0.19236 0.2283 0.19306 0.23195 0.1963 C 0.23333 0.19746 0.23455 0.19931 0.23611 0.2 C 0.24497 0.20347 0.25729 0.20579 0.26667 0.20741 C 0.28316 0.21482 0.29948 0.21713 0.31667 0.22037 C 0.33889 0.21968 0.36111 0.21968 0.38333 0.21852 C 0.39948 0.21759 0.41545 0.20672 0.43056 0.2 C 0.43351 0.19422 0.43646 0.18773 0.43889 0.18148 C 0.43958 0.17963 0.43941 0.17755 0.44028 0.17593 C 0.44132 0.17384 0.44323 0.17246 0.44445 0.17037 C 0.44722 0.16574 0.44948 0.15903 0.45139 0.15371 C 0.45295 0.14977 0.45261 0.14468 0.45417 0.14074 C 0.45642 0.13472 0.45972 0.12963 0.4625 0.12408 C 0.46337 0.12222 0.46476 0.1206 0.46528 0.11852 C 0.4658 0.11667 0.46667 0.11297 0.46667 0.11297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0503 -0.00671 -0.01181 -0.01019 -0.01667 -0.01667 C -0.01806 -0.01852 -0.0191 -0.02083 -0.02083 -0.02222 C -0.02257 -0.02338 -0.02465 -0.02315 -0.02639 -0.02407 C -0.03802 -0.02986 -0.04931 -0.03542 -0.06111 -0.04074 C -0.06858 -0.04398 -0.07569 -0.04838 -0.08333 -0.05185 C -0.08594 -0.05301 -0.08889 -0.05278 -0.09167 -0.0537 C -0.10156 -0.05694 -0.11094 -0.06181 -0.12083 -0.06481 C -0.13802 -0.07014 -0.15608 -0.07292 -0.17361 -0.07593 C -0.18403 -0.08056 -0.19479 -0.08333 -0.20556 -0.08519 C -0.23264 -0.10324 -0.26337 -0.10833 -0.29306 -0.11296 C -0.33524 -0.11157 -0.38437 -0.11319 -0.42361 -0.08704 C -0.42743 -0.08009 -0.43073 -0.07523 -0.43611 -0.07037 C -0.44045 -0.06157 -0.44236 -0.05556 -0.44861 -0.05 C -0.45087 -0.0456 -0.45365 -0.04167 -0.45556 -0.03704 C -0.45764 -0.03194 -0.45868 -0.02523 -0.46111 -0.02037 C -0.46215 -0.01829 -0.46406 -0.0169 -0.46528 -0.01481 C -0.47222 -0.00185 -0.46493 -0.01273 -0.46944 -0.00185 C -0.47361 0.0081 -0.48385 0.02407 -0.48611 0.03333 C -0.48889 0.04444 -0.49097 0.05532 -0.49306 0.06667 C -0.49427 0.07292 -0.5 0.08333 -0.5 0.08333 C -0.50156 0.09398 -0.5066 0.10208 -0.51111 0.11111 C -0.51233 0.12986 -0.51441 0.14815 -0.51667 0.16667 C -0.51753 0.18565 -0.51892 0.19884 -0.52083 0.21667 C -0.52135 0.22593 -0.52135 0.23519 -0.52222 0.24444 C -0.52274 0.24954 -0.525 0.25926 -0.525 0.25926 C -0.52604 0.2787 -0.52812 0.29583 -0.53056 0.31481 C -0.53003 0.33588 -0.52917 0.37778 -0.52917 0.37778 " pathEditMode="relative" ptsTypes="fffffffffffffffffffffffffff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0.0099 -0.00185 0.01563 -0.00625 0.02483 -0.01111 C 0.03681 -0.01759 0.05035 -0.01782 0.06267 -0.02222 C 0.11111 -0.0213 0.14427 -0.02083 0.18715 -0.01481 C 0.19306 -0.01204 0.19965 -0.01296 0.20538 -0.00926 C 0.21319 -0.00417 0.21944 -0.00023 0.2276 0.0037 C 0.23455 0.00694 0.23108 0.00694 0.23681 0.01111 C 0.23941 0.01296 0.24479 0.01412 0.24722 0.01481 C 0.25191 0.0213 0.25608 0.02199 0.26163 0.02593 C 0.26823 0.03056 0.27552 0.03565 0.28264 0.03889 C 0.28628 0.04954 0.29167 0.04815 0.29965 0.05185 C 0.30625 0.05486 0.31267 0.05995 0.31927 0.06296 C 0.32743 0.0669 0.33819 0.06875 0.3467 0.07037 C 0.35851 0.07269 0.37031 0.07407 0.38212 0.07593 C 0.38837 0.07824 0.39358 0.08079 0.40035 0.07593 C 0.40313 0.07384 0.40382 0.06852 0.40556 0.06481 C 0.40712 0.06157 0.40833 0.0537 0.40833 0.05394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0.00295 -0.01181 0.00035 -0.02014 -0.00833 -0.02408 C -0.02153 -0.04167 -0.04392 -0.03959 -0.06111 -0.04074 C -0.07135 -0.04537 -0.0592 -0.04028 -0.08055 -0.04445 C -0.08229 -0.04468 -0.09149 -0.05 -0.09166 -0.05 C -0.11354 -0.05741 -0.13906 -0.05787 -0.16111 -0.05926 C -0.2092 -0.06991 -0.26041 -0.05857 -0.30972 -0.06111 C -0.3276 -0.0706 -0.34184 -0.07199 -0.36111 -0.07408 C -0.40885 -0.07338 -0.46441 -0.10371 -0.50416 -0.06852 C -0.50989 -0.06343 -0.50677 -0.06528 -0.51389 -0.06296 C -0.52118 -0.05648 -0.51475 -0.06111 -0.525 -0.05741 C -0.52778 -0.05648 -0.53333 -0.05371 -0.53333 -0.05371 C -0.54062 -0.04398 -0.55069 -0.04306 -0.55972 -0.03704 C -0.56562 -0.0331 -0.56805 -0.02685 -0.57222 -0.02222 C -0.57378 -0.02037 -0.57621 -0.02037 -0.57778 -0.01852 C -0.58125 -0.01459 -0.5842 -0.00996 -0.5875 -0.00556 C -0.58975 -0.00255 -0.59444 0.0037 -0.59444 0.0037 C -0.5967 0.01273 -0.60208 0.01458 -0.60555 0.02407 C -0.60642 0.02662 -0.60764 0.02893 -0.60833 0.03148 C -0.60937 0.03518 -0.61111 0.04259 -0.61111 0.04259 C -0.61041 0.06065 -0.61475 0.0993 -0.60416 0.12037 C -0.60225 0.13588 -0.60434 0.12847 -0.59722 0.14259 C -0.58524 0.16643 -0.59844 0.14838 -0.59305 0.15555 " pathEditMode="relative" ptsTypes="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255 C -0.02709 -0.01111 -0.02587 -0.01759 -0.02223 -0.02477 C -0.02032 -0.03495 -0.01667 -0.04537 -0.0125 -0.0544 C -0.01042 -0.07106 -0.00226 -0.08495 0.00277 -0.10069 C 0.00416 -0.10486 0.00416 -0.10949 0.00555 -0.11366 C 0.01076 -0.12917 0.01805 -0.14306 0.02361 -0.1581 C 0.02812 -0.17014 0.01909 -0.1581 0.03055 -0.17847 C 0.03316 -0.1831 0.03646 -0.18681 0.03889 -0.19144 C 0.04062 -0.19491 0.04114 -0.19931 0.04305 -0.20255 C 0.04496 -0.20556 0.04791 -0.20718 0.05 -0.20995 C 0.05503 -0.21667 0.06024 -0.22361 0.06527 -0.23032 C 0.07066 -0.2375 0.07517 -0.24537 0.08055 -0.25255 C 0.08333 -0.25625 0.08472 -0.26181 0.0875 -0.26551 C 0.08871 -0.26713 0.09045 -0.26782 0.09166 -0.26921 C 0.09409 -0.27199 0.09635 -0.27523 0.09861 -0.27847 C 0.11336 -0.30023 0.12986 -0.32662 0.14861 -0.34329 C 0.15451 -0.35509 0.16232 -0.36551 0.16944 -0.37662 C 0.17048 -0.37824 0.171 -0.38079 0.17222 -0.38218 C 0.17378 -0.38403 0.17604 -0.38403 0.17777 -0.38588 C 0.18107 -0.38981 0.18385 -0.39514 0.1875 -0.39884 C 0.19062 -0.40208 0.19427 -0.40463 0.19705 -0.4081 C 0.20017 -0.41157 0.20555 -0.41921 0.20555 -0.41898 C 0.20746 -0.42708 0.21354 -0.43333 0.21944 -0.43588 C 0.22882 -0.44838 0.22413 -0.44537 0.23177 -0.44884 C 0.24323 -0.46389 0.23802 -0.4581 0.24722 -0.46736 C 0.24948 -0.47616 0.25555 -0.48403 0.25972 -0.49144 C 0.26198 -0.50046 0.26771 -0.50648 0.27222 -0.51366 C 0.27326 -0.51528 0.27361 -0.51806 0.275 -0.51921 C 0.27656 -0.5206 0.27882 -0.52014 0.28055 -0.52106 C 0.28437 -0.52315 0.28802 -0.52593 0.29166 -0.52847 C 0.2967 -0.53194 0.30312 -0.5331 0.30833 -0.53588 C 0.31441 -0.54398 0.32274 -0.54375 0.33055 -0.54884 C 0.33628 -0.55255 0.34149 -0.55833 0.34722 -0.56181 C 0.35191 -0.56458 0.35885 -0.56597 0.36389 -0.56736 C 0.396 -0.58889 0.43107 -0.5794 0.46632 -0.58032 C 0.4993 -0.5875 0.53177 -0.58194 0.56389 -0.57477 C 0.5776 -0.57176 0.59149 -0.57222 0.60521 -0.56921 C 0.63489 -0.56273 0.66475 -0.5581 0.69444 -0.5581 " pathEditMode="relative" rAng="0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Заполните таблицу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609600"/>
                <a:gridCol w="533400"/>
                <a:gridCol w="533400"/>
                <a:gridCol w="6019800"/>
              </a:tblGrid>
              <a:tr h="511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Выигрыш</a:t>
                      </a:r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Злак,</a:t>
                      </a:r>
                      <a:r>
                        <a:rPr lang="ru-RU" sz="2400" baseline="0" dirty="0" smtClean="0"/>
                        <a:t> который очень любят медведи</a:t>
                      </a:r>
                      <a:endParaRPr lang="ru-RU" sz="2400" dirty="0"/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</a:t>
                      </a:r>
                      <a:r>
                        <a:rPr lang="ru-RU" sz="2400" baseline="0" dirty="0" smtClean="0"/>
                        <a:t> зрения</a:t>
                      </a:r>
                      <a:endParaRPr lang="ru-RU" sz="2400" dirty="0"/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Напиток</a:t>
                      </a:r>
                      <a:r>
                        <a:rPr lang="ru-RU" sz="2400" baseline="0" dirty="0" smtClean="0"/>
                        <a:t> из воды и хлеба с солодом</a:t>
                      </a:r>
                      <a:endParaRPr lang="ru-RU" sz="2400" dirty="0"/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Распоряжение царя или короля</a:t>
                      </a:r>
                      <a:endParaRPr lang="ru-RU" sz="2400" dirty="0"/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Вид спорта</a:t>
                      </a:r>
                      <a:endParaRPr lang="ru-RU" sz="2400" dirty="0"/>
                    </a:p>
                  </a:txBody>
                  <a:tcPr/>
                </a:tc>
              </a:tr>
              <a:tr h="51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Лёгкий морской ветер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90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П   Р   И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172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66FF"/>
                </a:solidFill>
              </a:rPr>
              <a:t>О   В   Ё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Г    Л    А   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05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К  В    А   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У   К   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495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 Б  О   К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 Б   Р   И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13" name="Рисунок 12" descr="гл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867400"/>
            <a:ext cx="1600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при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715000"/>
            <a:ext cx="1981199" cy="914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ти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11430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 descr="к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685799"/>
            <a:ext cx="1143000" cy="1066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 descr="ы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791200"/>
            <a:ext cx="1828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/>
              <a:t>Заполните таблицу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9" y="1524000"/>
          <a:ext cx="8763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973"/>
                <a:gridCol w="567973"/>
                <a:gridCol w="567973"/>
                <a:gridCol w="567973"/>
                <a:gridCol w="649111"/>
                <a:gridCol w="649111"/>
                <a:gridCol w="519288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Тонкая </a:t>
                      </a:r>
                      <a:r>
                        <a:rPr lang="ru-RU" sz="2400" baseline="0" dirty="0" smtClean="0"/>
                        <a:t> ж</a:t>
                      </a:r>
                      <a:r>
                        <a:rPr lang="ru-RU" sz="2400" dirty="0" smtClean="0"/>
                        <a:t>енская кофточка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Недалеко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Конфета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То, что рассказывают детям на</a:t>
                      </a:r>
                      <a:r>
                        <a:rPr lang="ru-RU" sz="2400" baseline="0" dirty="0" smtClean="0"/>
                        <a:t> ночь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Палочка</a:t>
                      </a:r>
                      <a:r>
                        <a:rPr lang="ru-RU" sz="2400" baseline="0" dirty="0" smtClean="0"/>
                        <a:t>, используемая учителем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Акварельные или масляные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447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Б    Л   У           К     А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</a:rPr>
              <a:t>Б    Л   И          К     О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И   Р    И          К     А</a:t>
            </a:r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    А           К     А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 У    К    А           К    А     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1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 К    Р    А           К    А</a:t>
            </a:r>
            <a:endParaRPr lang="ru-RU" sz="2800" b="1" dirty="0">
              <a:solidFill>
                <a:srgbClr val="0066FF"/>
              </a:solidFill>
            </a:endParaRPr>
          </a:p>
        </p:txBody>
      </p:sp>
      <p:pic>
        <p:nvPicPr>
          <p:cNvPr id="11" name="Рисунок 10" descr="бл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800600"/>
            <a:ext cx="1676400" cy="1752600"/>
          </a:xfrm>
          <a:prstGeom prst="rect">
            <a:avLst/>
          </a:prstGeom>
        </p:spPr>
      </p:pic>
      <p:pic>
        <p:nvPicPr>
          <p:cNvPr id="12" name="Рисунок 11" descr="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76800"/>
            <a:ext cx="1557338" cy="1476437"/>
          </a:xfrm>
          <a:prstGeom prst="rect">
            <a:avLst/>
          </a:prstGeom>
        </p:spPr>
      </p:pic>
      <p:pic>
        <p:nvPicPr>
          <p:cNvPr id="14" name="Рисунок 13" descr="с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9215">
            <a:off x="4063929" y="4923779"/>
            <a:ext cx="1151861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511" y="4933645"/>
            <a:ext cx="1219200" cy="1366627"/>
          </a:xfrm>
          <a:prstGeom prst="rect">
            <a:avLst/>
          </a:prstGeom>
        </p:spPr>
      </p:pic>
      <p:pic>
        <p:nvPicPr>
          <p:cNvPr id="17" name="Рисунок 16" descr="к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105400"/>
            <a:ext cx="1438883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Много - один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27432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297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ВОЗЫ           -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ВЯЗЫ   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ГРЯЗИ 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ОБОЗЫ       –  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БЕРЁЗЫ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ЗАКАЗЫ     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ШЛЮЗЫ      – 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КАПРИЗЫ 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СТРЕКОЗЫ  –</a:t>
            </a:r>
          </a:p>
          <a:p>
            <a:r>
              <a:rPr lang="ru-RU" sz="3200" dirty="0" smtClean="0">
                <a:solidFill>
                  <a:srgbClr val="008000"/>
                </a:solidFill>
              </a:rPr>
              <a:t>ВОДОЛАЗЫ –</a:t>
            </a:r>
          </a:p>
          <a:p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47800"/>
            <a:ext cx="266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ВЯЗ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ГРЯЗЬ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ОБОЗ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БЕРЁЗКА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ЗАКАЗ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ШЛЮЗ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КАПРИЗ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СТРЕКОЗКА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ВОДОЛАЗЫ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0715">
            <a:off x="7543800" y="3657600"/>
            <a:ext cx="1219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б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368">
            <a:off x="6403534" y="2233303"/>
            <a:ext cx="1061219" cy="1416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В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130">
            <a:off x="5419651" y="4147913"/>
            <a:ext cx="1295400" cy="1057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СТР.jpg"/>
          <p:cNvPicPr>
            <a:picLocks noChangeAspect="1"/>
          </p:cNvPicPr>
          <p:nvPr/>
        </p:nvPicPr>
        <p:blipFill>
          <a:blip r:embed="rId5"/>
          <a:srcRect l="8697"/>
          <a:stretch>
            <a:fillRect/>
          </a:stretch>
        </p:blipFill>
        <p:spPr>
          <a:xfrm rot="18328374">
            <a:off x="5052773" y="1617189"/>
            <a:ext cx="1040919" cy="1575806"/>
          </a:xfrm>
          <a:prstGeom prst="rect">
            <a:avLst/>
          </a:prstGeom>
        </p:spPr>
      </p:pic>
      <p:pic>
        <p:nvPicPr>
          <p:cNvPr id="10" name="Рисунок 9" descr="У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88706">
            <a:off x="7154581" y="5284274"/>
            <a:ext cx="1600200" cy="1091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шлю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3476">
            <a:off x="7034538" y="1180565"/>
            <a:ext cx="1381402" cy="919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Слышим С, а пишем 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Вырос ежик в десять </a:t>
            </a:r>
            <a:r>
              <a:rPr lang="ru-RU" sz="3200" dirty="0" err="1" smtClean="0">
                <a:solidFill>
                  <a:srgbClr val="7030A0"/>
                </a:solidFill>
              </a:rPr>
              <a:t>ра</a:t>
            </a:r>
            <a:r>
              <a:rPr lang="ru-RU" sz="3200" dirty="0" smtClean="0">
                <a:solidFill>
                  <a:srgbClr val="7030A0"/>
                </a:solidFill>
              </a:rPr>
              <a:t>   ,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Кто же он? Дико</a:t>
            </a:r>
            <a:r>
              <a:rPr lang="ru-RU" sz="3200" dirty="0" smtClean="0">
                <a:solidFill>
                  <a:srgbClr val="008000"/>
                </a:solidFill>
              </a:rPr>
              <a:t>        </a:t>
            </a:r>
            <a:r>
              <a:rPr lang="ru-RU" sz="3200" dirty="0" smtClean="0">
                <a:solidFill>
                  <a:srgbClr val="7030A0"/>
                </a:solidFill>
              </a:rPr>
              <a:t>  .</a:t>
            </a:r>
          </a:p>
          <a:p>
            <a:pPr>
              <a:buNone/>
            </a:pPr>
            <a:r>
              <a:rPr lang="ru-RU" sz="3200" dirty="0" smtClean="0"/>
              <a:t>                       </a:t>
            </a:r>
            <a:r>
              <a:rPr lang="ru-RU" sz="3200" dirty="0" smtClean="0">
                <a:solidFill>
                  <a:srgbClr val="FF0066"/>
                </a:solidFill>
              </a:rPr>
              <a:t>В уголке забавный крыс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Ломтик  сыра вкусно </a:t>
            </a:r>
            <a:r>
              <a:rPr lang="ru-RU" sz="3200" dirty="0" err="1" smtClean="0">
                <a:solidFill>
                  <a:srgbClr val="FF0066"/>
                </a:solidFill>
              </a:rPr>
              <a:t>гры</a:t>
            </a:r>
            <a:r>
              <a:rPr lang="ru-RU" sz="3200" dirty="0" smtClean="0">
                <a:solidFill>
                  <a:srgbClr val="FF0066"/>
                </a:solidFill>
              </a:rPr>
              <a:t>     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Шёл </a:t>
            </a:r>
            <a:r>
              <a:rPr lang="ru-RU" sz="3200" dirty="0" err="1" smtClean="0">
                <a:solidFill>
                  <a:srgbClr val="0066FF"/>
                </a:solidFill>
              </a:rPr>
              <a:t>долговя</a:t>
            </a:r>
            <a:r>
              <a:rPr lang="ru-RU" sz="3200" dirty="0" smtClean="0">
                <a:solidFill>
                  <a:srgbClr val="0066FF"/>
                </a:solidFill>
              </a:rPr>
              <a:t>   , в сыру землю </a:t>
            </a:r>
            <a:r>
              <a:rPr lang="ru-RU" sz="3200" dirty="0" err="1" smtClean="0">
                <a:solidFill>
                  <a:srgbClr val="0066FF"/>
                </a:solidFill>
              </a:rPr>
              <a:t>увя</a:t>
            </a:r>
            <a:r>
              <a:rPr lang="ru-RU" sz="3200" dirty="0" smtClean="0">
                <a:solidFill>
                  <a:srgbClr val="0066FF"/>
                </a:solidFill>
              </a:rPr>
              <a:t>     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                       </a:t>
            </a:r>
            <a:r>
              <a:rPr lang="ru-RU" sz="3200" dirty="0" smtClean="0">
                <a:solidFill>
                  <a:srgbClr val="FF66CC"/>
                </a:solidFill>
              </a:rPr>
              <a:t>Плачут белые </a:t>
            </a:r>
            <a:r>
              <a:rPr lang="ru-RU" sz="3200" dirty="0" err="1" smtClean="0">
                <a:solidFill>
                  <a:srgbClr val="FF66CC"/>
                </a:solidFill>
              </a:rPr>
              <a:t>берё</a:t>
            </a:r>
            <a:r>
              <a:rPr lang="ru-RU" sz="3200" dirty="0" smtClean="0">
                <a:solidFill>
                  <a:srgbClr val="FF66CC"/>
                </a:solidFill>
              </a:rPr>
              <a:t>   </a:t>
            </a:r>
            <a:r>
              <a:rPr lang="ru-RU" sz="3200" dirty="0" err="1" smtClean="0">
                <a:solidFill>
                  <a:srgbClr val="FF66CC"/>
                </a:solidFill>
              </a:rPr>
              <a:t>ки</a:t>
            </a:r>
            <a:r>
              <a:rPr lang="ru-RU" sz="3200" dirty="0" smtClean="0">
                <a:solidFill>
                  <a:srgbClr val="FF66CC"/>
                </a:solidFill>
              </a:rPr>
              <a:t>,</a:t>
            </a:r>
          </a:p>
          <a:p>
            <a:pPr>
              <a:buNone/>
            </a:pPr>
            <a:r>
              <a:rPr lang="ru-RU" sz="3200" dirty="0" smtClean="0">
                <a:solidFill>
                  <a:srgbClr val="FF66CC"/>
                </a:solidFill>
              </a:rPr>
              <a:t>                       Собирают люди </a:t>
            </a:r>
            <a:r>
              <a:rPr lang="ru-RU" sz="3200" dirty="0" err="1" smtClean="0">
                <a:solidFill>
                  <a:srgbClr val="FF66CC"/>
                </a:solidFill>
              </a:rPr>
              <a:t>слё</a:t>
            </a:r>
            <a:r>
              <a:rPr lang="ru-RU" sz="3200" dirty="0" smtClean="0">
                <a:solidFill>
                  <a:srgbClr val="FF66CC"/>
                </a:solidFill>
              </a:rPr>
              <a:t>   </a:t>
            </a:r>
            <a:r>
              <a:rPr lang="ru-RU" sz="3200" dirty="0" err="1" smtClean="0">
                <a:solidFill>
                  <a:srgbClr val="FF66CC"/>
                </a:solidFill>
              </a:rPr>
              <a:t>ки</a:t>
            </a:r>
            <a:r>
              <a:rPr lang="ru-RU" sz="3200" dirty="0" smtClean="0">
                <a:solidFill>
                  <a:srgbClr val="FF66CC"/>
                </a:solidFill>
              </a:rPr>
              <a:t>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pic>
        <p:nvPicPr>
          <p:cNvPr id="5" name="Рисунок 4" descr="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886200"/>
            <a:ext cx="1312827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к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71799"/>
            <a:ext cx="1238410" cy="1390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со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29200"/>
            <a:ext cx="18288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ч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509" y="1447800"/>
            <a:ext cx="1983185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800600" y="1676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209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образ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1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343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r>
              <a:rPr lang="ru-RU" sz="3200" dirty="0" smtClean="0"/>
              <a:t>                                  </a:t>
            </a:r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876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486400"/>
            <a:ext cx="52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8000"/>
                </a:solidFill>
              </a:rPr>
              <a:t>з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З – С в словосочетаниях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Составьте словосочетания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ЗЛАЯ                             СПЕЛАЯ                      ЗВОНКИЙ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ЗДОРОВЫЕ                  ПОЛОСАТАЯ                  ЗЕЛЁНАЯ</a:t>
            </a:r>
            <a:endParaRPr lang="ru-RU" sz="2400" dirty="0"/>
          </a:p>
        </p:txBody>
      </p:sp>
      <p:pic>
        <p:nvPicPr>
          <p:cNvPr id="4" name="Рисунок 3" descr="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1"/>
            <a:ext cx="2390775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З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62200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К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90800"/>
            <a:ext cx="1733550" cy="1362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СО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438400"/>
            <a:ext cx="22098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С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648200"/>
            <a:ext cx="1905000" cy="1836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З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648200"/>
            <a:ext cx="2209800" cy="1792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2.22222E-6 L 0.34427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625 L 0.3276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46 L -0.3416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66 L -0.34062 -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Различаем</a:t>
            </a:r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- С</a:t>
            </a:r>
            <a:endParaRPr lang="ru-RU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504" b="8333"/>
          <a:stretch>
            <a:fillRect/>
          </a:stretch>
        </p:blipFill>
        <p:spPr>
          <a:xfrm>
            <a:off x="990600" y="3962400"/>
            <a:ext cx="2133595" cy="1905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400"/>
            <a:ext cx="2133600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600200" y="2209800"/>
            <a:ext cx="139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133600"/>
            <a:ext cx="1149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Составьте словосочетания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РАЗВЕРНУТЬ               ЗАКАЗАТЬ                 ЗАВЯЗАТЬ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РАЗБИТЬ                    СВЯЗАТЬ               РАСКРОИТЬ               </a:t>
            </a:r>
            <a:endParaRPr lang="ru-RU" dirty="0"/>
          </a:p>
        </p:txBody>
      </p:sp>
      <p:pic>
        <p:nvPicPr>
          <p:cNvPr id="4" name="Рисунок 3" descr="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4400"/>
            <a:ext cx="1828800" cy="1828800"/>
          </a:xfrm>
          <a:prstGeom prst="rect">
            <a:avLst/>
          </a:prstGeom>
        </p:spPr>
      </p:pic>
      <p:pic>
        <p:nvPicPr>
          <p:cNvPr id="5" name="Рисунок 4" descr="кга.jpg"/>
          <p:cNvPicPr>
            <a:picLocks noChangeAspect="1"/>
          </p:cNvPicPr>
          <p:nvPr/>
        </p:nvPicPr>
        <p:blipFill>
          <a:blip r:embed="rId3"/>
          <a:srcRect l="3125" t="4000" r="3125" b="4000"/>
          <a:stretch>
            <a:fillRect/>
          </a:stretch>
        </p:blipFill>
        <p:spPr>
          <a:xfrm>
            <a:off x="3505200" y="2209800"/>
            <a:ext cx="2286000" cy="1752600"/>
          </a:xfrm>
          <a:prstGeom prst="rect">
            <a:avLst/>
          </a:prstGeom>
        </p:spPr>
      </p:pic>
      <p:pic>
        <p:nvPicPr>
          <p:cNvPr id="6" name="Рисунок 5" descr="К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572000"/>
            <a:ext cx="2095500" cy="2028825"/>
          </a:xfrm>
          <a:prstGeom prst="rect">
            <a:avLst/>
          </a:prstGeom>
        </p:spPr>
      </p:pic>
      <p:pic>
        <p:nvPicPr>
          <p:cNvPr id="7" name="Рисунок 6" descr="п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724400"/>
            <a:ext cx="2381250" cy="1752600"/>
          </a:xfrm>
          <a:prstGeom prst="rect">
            <a:avLst/>
          </a:prstGeom>
        </p:spPr>
      </p:pic>
      <p:pic>
        <p:nvPicPr>
          <p:cNvPr id="8" name="Рисунок 7" descr="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057400"/>
            <a:ext cx="1752600" cy="2041779"/>
          </a:xfrm>
          <a:prstGeom prst="rect">
            <a:avLst/>
          </a:prstGeom>
        </p:spPr>
      </p:pic>
      <p:pic>
        <p:nvPicPr>
          <p:cNvPr id="9" name="Рисунок 8" descr="СУШ.jpg"/>
          <p:cNvPicPr>
            <a:picLocks noChangeAspect="1"/>
          </p:cNvPicPr>
          <p:nvPr/>
        </p:nvPicPr>
        <p:blipFill>
          <a:blip r:embed="rId7"/>
          <a:srcRect l="2857" t="3846" r="2857" b="3846"/>
          <a:stretch>
            <a:fillRect/>
          </a:stretch>
        </p:blipFill>
        <p:spPr>
          <a:xfrm>
            <a:off x="6248400" y="2133600"/>
            <a:ext cx="25146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62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416 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4 L -0.3375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995 L -0.31667 0.0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555 L 0.32396 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0209 L 0.34479 -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00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З –С в предложениях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Вставьте в предложения подходящие</a:t>
            </a:r>
            <a:br>
              <a:rPr lang="ru-RU" sz="3200" b="1" dirty="0" smtClean="0"/>
            </a:br>
            <a:r>
              <a:rPr lang="ru-RU" sz="3200" b="1" dirty="0" smtClean="0"/>
              <a:t> по смыслу слова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У Степы разболелся</a:t>
            </a:r>
          </a:p>
          <a:p>
            <a:pPr>
              <a:buNone/>
            </a:pPr>
            <a:r>
              <a:rPr lang="ru-RU" sz="2800" dirty="0" smtClean="0"/>
              <a:t>Бабушка сварила вкусный</a:t>
            </a:r>
          </a:p>
          <a:p>
            <a:pPr>
              <a:buNone/>
            </a:pPr>
            <a:r>
              <a:rPr lang="ru-RU" sz="2800" dirty="0" smtClean="0"/>
              <a:t>У Лизы очень красивая</a:t>
            </a:r>
          </a:p>
          <a:p>
            <a:pPr>
              <a:buNone/>
            </a:pPr>
            <a:r>
              <a:rPr lang="ru-RU" sz="2800" dirty="0" smtClean="0"/>
              <a:t>На лугу паслась</a:t>
            </a:r>
          </a:p>
          <a:p>
            <a:pPr>
              <a:buNone/>
            </a:pPr>
            <a:r>
              <a:rPr lang="ru-RU" sz="2800" dirty="0" smtClean="0"/>
              <a:t>В булочную привезли свежие </a:t>
            </a:r>
          </a:p>
          <a:p>
            <a:pPr>
              <a:buNone/>
            </a:pPr>
            <a:r>
              <a:rPr lang="ru-RU" sz="2800" dirty="0" smtClean="0"/>
              <a:t>Длинные ушки у</a:t>
            </a:r>
          </a:p>
          <a:p>
            <a:pPr>
              <a:buNone/>
            </a:pPr>
            <a:r>
              <a:rPr lang="ru-RU" sz="2800" dirty="0" smtClean="0"/>
              <a:t>Эту собаку не надо</a:t>
            </a:r>
          </a:p>
          <a:p>
            <a:pPr>
              <a:buNone/>
            </a:pPr>
            <a:r>
              <a:rPr lang="ru-RU" sz="2800" dirty="0" smtClean="0"/>
              <a:t>Остатки воды можно</a:t>
            </a:r>
          </a:p>
          <a:p>
            <a:pPr>
              <a:buNone/>
            </a:pPr>
            <a:r>
              <a:rPr lang="ru-RU" sz="2800" dirty="0" smtClean="0"/>
              <a:t>На рассвете трава в </a:t>
            </a:r>
          </a:p>
          <a:p>
            <a:pPr>
              <a:buNone/>
            </a:pPr>
            <a:r>
              <a:rPr lang="ru-RU" sz="2800" dirty="0" smtClean="0"/>
              <a:t>Оса сидела на розовой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96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суп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05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зуб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514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коза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112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коса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зайки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114800"/>
            <a:ext cx="168147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сайки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572000"/>
            <a:ext cx="124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 слить</a:t>
            </a:r>
            <a:endParaRPr lang="ru-RU" sz="2800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105400"/>
            <a:ext cx="146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злить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розе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6096000"/>
            <a:ext cx="121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</a:rPr>
              <a:t>росе</a:t>
            </a:r>
            <a:endParaRPr lang="ru-RU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0.08837 0.00301 0.09497 -0.0125 0.14583 0.01227 C 0.15035 0.01898 0.15243 0.02616 0.15695 0.03264 C 0.1625 0.05764 0.15521 0.04908 0.13333 0.05116 C 0.12361 0.05347 0.12222 0.05301 0.11528 0.0632 C 0.11476 0.06621 0.11389 0.07176 0.11389 0.07199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0024 C -0.07587 -0.02755 -0.09392 -0.00741 -0.01997 -0.00394 C -0.00208 -0.00301 0.01736 0.00046 0.03542 0.00347 C 0.06059 0.00763 0.05642 0.00856 0.07465 0.01088 C 0.0849 0.01226 0.10521 0.01458 0.10521 0.01481 C 0.15295 0.01388 0.20087 0.01574 0.24826 0.01273 C 0.25278 0.0125 0.25503 0.00532 0.25851 0.00162 C 0.26788 -0.0088 0.27951 -0.02037 0.28611 -0.03357 C 0.28559 -0.03982 0.28733 -0.04653 0.28472 -0.05209 C 0.28281 -0.05672 0.26788 -0.06574 0.26424 -0.06875 C 0.25903 -0.07315 0.24462 -0.08681 0.23958 -0.08912 C 0.21667 -0.09954 0.19184 -0.10139 0.16823 -0.10394 C 0.12049 -0.11899 0.0691 -0.09885 0.0224 -0.11875 C -0.00104 -0.11783 -0.02361 -0.11899 -0.04653 -0.1132 C -0.05417 -0.11112 -0.06198 -0.1088 -0.06962 -0.10579 C -0.07257 -0.10463 -0.07535 -0.10324 -0.07847 -0.10209 C -0.07986 -0.10139 -0.08281 -0.10024 -0.08281 -0.1 C -0.08941 -0.09144 -0.08542 -0.09607 -0.09583 -0.08727 C -0.09792 -0.08565 -0.09965 -0.08357 -0.10156 -0.08172 C -0.10295 -0.08033 -0.10573 -0.07801 -0.10573 -0.07778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625 C 0.00972 0.0088 0.0125 0.00625 0.01805 0.0044 C 0.02604 -0.00278 0.03281 -0.00949 0.04166 -0.01412 C 0.04739 -0.02546 0.05399 -0.03194 0.06389 -0.03449 C 0.07291 -0.04259 0.08264 -0.04583 0.09305 -0.0493 C 0.09479 -0.04907 0.11666 -0.04699 0.12083 -0.0456 C 0.12291 -0.04491 0.12448 -0.04259 0.12639 -0.0419 C 0.12916 -0.04074 0.13194 -0.04074 0.13472 -0.04005 C 0.14809 -0.03125 0.16475 -0.03194 0.17916 -0.02708 C 0.18368 -0.02315 0.18802 -0.02199 0.19305 -0.01967 C 0.20243 -0.01042 0.19444 -0.01713 0.20555 -0.01042 C 0.20937 -0.0081 0.21666 -0.00301 0.21666 -0.00278 C 0.22014 0.00648 0.22482 0.01412 0.22916 0.02292 C 0.2309 0.03681 0.23211 0.03982 0.22777 0.05625 C 0.22656 0.06088 0.21198 0.06458 0.20972 0.06551 C 0.19062 0.07408 0.16597 0.0787 0.14583 0.08033 C 0.07274 0.08611 -0.00052 0.08333 -0.07361 0.08403 C -0.12014 0.08218 -0.10868 0.09653 -0.12084 0.08033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0018 -0.00046 0.00209 -0.01181 0.00278 -0.01296 C 0.00521 -0.01713 0.01111 -0.02408 0.01111 -0.02384 C 0.02865 -0.02338 0.04636 -0.02454 0.06389 -0.02222 C 0.0658 -0.02199 0.06615 -0.01759 0.06806 -0.01667 C 0.07118 -0.01505 0.07448 -0.01551 0.07778 -0.01482 C 0.09184 -0.00857 0.07118 -0.01945 0.08334 -0.00556 C 0.08559 -0.00301 0.08924 -0.00394 0.09167 -0.00185 C 0.09896 0.00463 0.10382 0.00833 0.1125 0.01111 C 0.12795 0.02477 0.14289 0.02685 0.16111 0.02963 C 0.17066 0.03472 0.18039 0.03518 0.19028 0.03889 C 0.21424 0.0581 0.24462 0.04467 0.27084 0.03704 C 0.27223 0.03588 0.27344 0.03426 0.275 0.03333 C 0.27674 0.03241 0.27882 0.03264 0.28056 0.03148 C 0.28681 0.02708 0.29289 0.02222 0.29861 0.01667 C 0.30851 0.00717 0.31198 -0.00857 0.31945 -0.02037 C 0.3257 -0.03033 0.33316 -0.03611 0.33889 -0.0463 C 0.33993 -0.05023 0.34289 -0.05324 0.34306 -0.05741 C 0.3441 -0.07546 0.33941 -0.08009 0.32917 -0.08704 C 0.32257 -0.10023 0.32605 -0.09491 0.31945 -0.1037 C 0.29236 -0.10046 0.27795 -0.10509 0.26806 -0.07222 C 0.26893 -0.05741 0.26858 -0.04236 0.27084 -0.02778 C 0.27118 -0.02593 0.27379 -0.02708 0.275 -0.02593 C 0.28698 -0.01528 0.2941 -0.00463 0.30834 1.11111E-6 C 0.33664 -0.0007 0.36476 -0.0007 0.39306 -0.00185 C 0.40018 -0.00208 0.39861 -0.00509 0.40417 -0.01111 C 0.40677 -0.01389 0.4125 -0.01852 0.4125 -0.01829 C 0.41858 -0.03056 0.42153 -0.04167 0.425 -0.05556 C 0.42448 -0.05949 0.42466 -0.07755 0.41945 -0.08333 C 0.40747 -0.09653 0.39236 -0.09745 0.37778 -0.1 C 0.3632 -0.10255 0.34757 -0.10579 0.33334 -0.11111 C 0.32639 -0.11042 0.31945 -0.11065 0.3125 -0.10926 C 0.30955 -0.1088 0.30695 -0.10671 0.30417 -0.10556 C 0.30278 -0.10486 0.3 -0.1037 0.3 -0.10347 C 0.29497 -0.09028 0.28802 -0.09074 0.28056 -0.08333 C 0.27848 -0.08125 0.27726 -0.07778 0.275 -0.07593 C 0.27257 -0.07384 0.26945 -0.07338 0.26667 -0.07222 C 0.26302 -0.07083 0.25556 -0.06852 0.25556 -0.06829 C 0.24532 -0.05949 0.23438 -0.05463 0.22223 -0.05185 C 0.21945 -0.05 0.21684 -0.04769 0.21389 -0.0463 C 0.21164 -0.04514 0.2092 -0.0456 0.20695 -0.04445 C 0.20539 -0.04375 0.20434 -0.04144 0.20278 -0.04074 C 0.19914 -0.03889 0.19167 -0.03704 0.19167 -0.03681 C 0.17414 -0.0382 0.15643 -0.03773 0.13889 -0.04074 C 0.13473 -0.04144 0.12778 -0.04815 0.12778 -0.04792 C 0.12535 -0.05787 0.12639 -0.05185 0.12639 -0.06667 " pathEditMode="relative" rAng="0" ptsTypes="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C 0.00468 -0.00092 0.00954 -0.00046 0.01388 -0.00208 C 0.01545 -0.00254 0.01631 -0.00509 0.01805 -0.00602 C 0.01892 -0.00717 0.02031 -0.00764 0.02152 -0.0081 C 0.03107 -0.01088 0.04114 -0.01111 0.05069 -0.01412 C 0.12066 -0.01273 0.12274 -0.01759 0.16597 -0.00416 C 0.16979 0.00023 0.17413 0.00348 0.17864 0.00602 C 0.18489 0.01598 0.18576 0.02848 0.18836 0.04236 C 0.18663 0.0551 0.18697 0.06829 0.18489 0.08056 C 0.18263 0.0919 0.16336 0.09699 0.15694 0.09861 C 0.14322 0.09792 0.12934 0.09838 0.11527 0.09676 C 0.11059 0.09584 0.09947 0.0882 0.09253 0.08658 C 0.0875 0.0838 0.08645 0.08033 0.08506 0.07246 C 0.08541 0.06528 0.08489 0.05741 0.08628 0.05023 C 0.08663 0.04838 0.08871 0.04885 0.08993 0.04838 C 0.09965 0.04398 0.09045 0.04931 0.10121 0.04236 C 0.11527 0.04306 0.12968 0.04005 0.14322 0.04422 C 0.14722 0.0456 0.14878 0.05463 0.15208 0.05834 C 0.15468 0.06111 0.15954 0.06644 0.15954 0.06667 C 0.16041 0.0713 0.16232 0.07778 0.16232 0.08264 C 0.16232 0.11482 0.14531 0.11111 0.13038 0.11898 C 0.08506 0.1176 0.0717 0.11898 0.03819 0.11273 C 0.02934 0.10926 0.03454 0.11158 0.02152 0.10486 C 0.01371 0.1007 0.00538 0.10023 -0.00261 0.09676 C -0.00834 0.09422 -0.01684 0.08681 -0.02257 0.08449 C -0.02969 0.08218 -0.04237 0.08056 -0.05105 0.07662 C -0.06389 0.07014 -0.07691 0.06065 -0.08994 0.05834 C -0.09896 0.05139 -0.10869 0.05 -0.11789 0.04422 C -0.13785 0.0456 -0.15434 0.04723 -0.17362 0.05023 C -0.1875 0.05764 -0.20053 0.0588 -0.21528 0.06042 C -0.2198 0.06505 -0.22188 0.07084 -0.22553 0.07662 C -0.22622 0.08334 -0.22622 0.08056 -0.22622 0.08449 " pathEditMode="relative" rAng="0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1806 -0.00069 0.03628 -0.00046 0.05434 -0.00185 C 0.06441 -0.00277 0.07656 -0.00787 0.08663 -0.00925 C 0.14826 -0.00763 0.13576 -0.01319 0.16597 -0.0037 C 0.17413 0.00973 0.16684 0.00116 0.18507 0.00556 C 0.19844 0.00857 0.21163 0.01343 0.22483 0.01667 C 0.23177 0.02107 0.23941 0.02547 0.24688 0.02778 C 0.26094 0.03959 0.27257 0.04098 0.28958 0.0426 C 0.35781 0.05695 0.42969 0.05996 0.49688 0.03889 C 0.50694 0.03033 0.50226 0.03287 0.51007 0.02963 C 0.51667 0.0169 0.5224 0.00186 0.52483 -0.01296 C 0.52448 -0.01597 0.52396 -0.03402 0.52188 -0.04074 C 0.51719 -0.05416 0.5066 -0.06527 0.49688 -0.07222 C 0.48889 -0.07777 0.48021 -0.08495 0.47188 -0.08888 C 0.45608 -0.09629 0.43837 -0.09768 0.42188 -0.1 C 0.3934 -0.0993 0.3651 -0.0993 0.33663 -0.09814 C 0.31701 -0.09745 0.29983 -0.08333 0.28212 -0.07592 C 0.27413 -0.06088 0.26198 -0.0625 0.24844 -0.06111 C 0.23507 -0.05555 0.23594 -0.05509 0.21163 -0.06296 C 0.20955 -0.06365 0.21094 -0.06805 0.21007 -0.07037 C 0.20938 -0.07245 0.20712 -0.07592 0.20712 -0.07569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486 -0.00486 0.00764 -0.01227 0.0125 -0.01666 C 0.02326 -0.02616 0.06441 -0.02407 0.06528 -0.02407 C 0.09618 -0.03773 0.1309 -0.03055 0.1625 -0.02222 C 0.16823 -0.01088 0.17222 -0.0044 0.18194 -0.00185 C 0.18385 -0.00069 0.18611 -1.11111E-6 0.1875 0.00185 C 0.18906 0.00394 0.19496 0.01922 0.19583 0.02222 C 0.19687 0.02593 0.19861 0.03334 0.19861 0.03334 C 0.19774 0.04144 0.19792 0.04977 0.19583 0.05741 C 0.19531 0.05926 0.19288 0.05834 0.19167 0.05926 C 0.18871 0.06134 0.18611 0.06412 0.18333 0.06667 C 0.18212 0.06783 0.18055 0.06759 0.17917 0.06852 C 0.1776 0.06945 0.17656 0.07153 0.175 0.07222 C 0.17049 0.07408 0.16562 0.07384 0.16111 0.07593 C 0.15417 0.07894 0.14722 0.08218 0.14028 0.08519 C 0.12969 0.08982 0.11788 0.08889 0.10694 0.09259 C 0.09635 0.0919 0.08559 0.09236 0.075 0.09074 C 0.07274 0.09051 0.0658 0.07986 0.0625 0.07778 C 0.06163 0.07593 0.06111 0.07338 0.05972 0.07222 C 0.05729 0.07014 0.05139 0.06852 0.05139 0.06852 C 0.04514 0.0706 0.04444 0.0713 0.04444 0.07963 " pathEditMode="relative" ptsTypes="ffff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1273 0.01528 0.01458 0.025 0.02037 C 0.04254 0.03079 0.0599 0.0331 0.07917 0.03518 C 0.09601 0.04074 0.06754 0.03171 0.10834 0.03889 C 0.11129 0.03935 0.11372 0.04213 0.11667 0.04259 C 0.15556 0.04745 0.13611 0.0456 0.175 0.04815 C 0.19514 0.05486 0.20729 0.05116 0.23195 0.05 C 0.24219 0.04074 0.25625 0.0412 0.26806 0.03704 C 0.29757 0.02662 0.26841 0.03472 0.2875 0.02963 C 0.30035 0.02222 0.31459 0.01736 0.32639 0.00741 C 0.33316 0.00162 0.33785 -0.00695 0.34445 -0.01296 C 0.34827 -0.02292 0.35 -0.03171 0.35139 -0.04259 C 0.35087 -0.04931 0.35139 -0.05648 0.35 -0.06296 C 0.34861 -0.06968 0.3375 -0.07593 0.3375 -0.07593 C 0.31302 -0.07431 0.31528 -0.08125 0.30417 -0.07037 C 0.29913 -0.06551 0.29306 -0.06181 0.28889 -0.05556 C 0.28577 -0.05093 0.28056 -0.04074 0.28056 -0.04074 C 0.275 -0.01875 0.27587 0.01551 0.29584 0.02222 C 0.30156 0.03356 0.31129 0.0375 0.32084 0.04074 C 0.32761 0.04676 0.33663 0.04884 0.34445 0.05185 C 0.36754 0.05069 0.38872 0.05393 0.40556 0.03148 C 0.40608 0.02963 0.40608 0.02754 0.40695 0.02592 C 0.40799 0.02384 0.41111 0.02291 0.41111 0.02037 C 0.41146 0.0037 0.41042 -0.0132 0.40834 -0.02963 C 0.40816 -0.03148 0.40087 -0.05209 0.39861 -0.05556 C 0.39601 -0.05949 0.39254 -0.06227 0.39028 -0.06667 C 0.38316 -0.08079 0.3875 -0.07546 0.37778 -0.08334 C 0.37518 -0.09375 0.36736 -0.09792 0.35972 -0.1 C 0.35018 -0.10625 0.3408 -0.10949 0.33056 -0.11296 C 0.32188 -0.11991 0.31424 -0.12222 0.30417 -0.12408 C 0.2875 -0.12338 0.27084 -0.12384 0.25417 -0.12222 C 0.24184 -0.12107 0.22691 -0.1125 0.21528 -0.10741 C 0.21198 -0.10602 0.20903 -0.10209 0.20556 -0.10185 C 0.16893 -0.09861 0.09115 -0.09722 0.05417 -0.0963 C 0.04028 -0.09445 0.02639 -0.09028 0.0125 -0.08889 C 0.00226 -0.08796 -0.00781 -0.08796 -0.01805 -0.08704 C -0.02309 -0.08658 -0.0283 -0.08588 -0.03333 -0.08519 C -0.03646 -0.07894 -0.03489 -0.08125 -0.0375 -0.07778 " pathEditMode="relative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0.00625 -0.00324 0.0125 -0.0081 0.01892 -0.01065 C 0.02205 -0.0118 0.02674 -0.0125 0.02986 -0.01481 C 0.0349 -0.01875 0.04323 -0.02639 0.04878 -0.02754 C 0.05503 -0.02916 0.06146 -0.02893 0.06771 -0.02963 C 0.13611 -0.02893 0.20434 -0.02893 0.27274 -0.02754 C 0.28785 -0.02731 0.30486 -0.0169 0.32031 -0.01481 C 0.33472 -0.01041 0.34844 -0.00278 0.36233 0.0044 C 0.3651 0.01065 0.36892 0.01621 0.37049 0.02338 C 0.37135 0.02778 0.37326 0.03634 0.37326 0.03658 C 0.3724 0.05301 0.37535 0.06505 0.3651 0.07037 C 0.36042 0.0757 0.35694 0.08009 0.35156 0.0831 C 0.34635 0.10718 0.34323 0.10093 0.32431 0.10232 C 0.30313 0.10394 0.28177 0.10509 0.26059 0.10648 C 0.21979 0.10579 0.17917 0.10625 0.13837 0.1044 C 0.11441 0.10324 0.09514 0.07847 0.07188 0.07454 C 0.0684 0.07315 0.06441 0.07037 0.06094 0.07454 C 0.05538 0.08171 0.06233 0.08102 0.05833 0.08102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0.00486 0.00972 0.01528 0.01042 0.02361 0.01296 C 0.0283 0.01435 0.03282 0.01736 0.0375 0.01852 C 0.04792 0.02106 0.05886 0.02245 0.06945 0.02407 C 0.07882 0.02824 0.08733 0.02986 0.09723 0.03148 C 0.1467 0.05347 0.1915 0.03842 0.23056 0.0037 C 0.23143 0.00185 0.23212 -0.00023 0.23334 -0.00185 C 0.23594 -0.00533 0.23959 -0.00718 0.24167 -0.01111 C 0.24341 -0.01435 0.24445 -0.02222 0.24445 -0.02222 C 0.24393 -0.02778 0.2441 -0.03357 0.24306 -0.03889 C 0.24063 -0.05162 0.22587 -0.05579 0.21806 -0.05926 C 0.2066 -0.05718 0.20105 -0.05509 0.20695 -0.03519 C 0.20747 -0.03333 0.20973 -0.03403 0.21111 -0.03333 C 0.21302 -0.03218 0.21476 -0.03079 0.21667 -0.02963 C 0.22552 -0.03033 0.23438 -0.0294 0.24306 -0.03148 C 0.24462 -0.03195 0.24566 -0.03472 0.24584 -0.03704 C 0.24618 -0.04514 0.24601 -0.05324 0.24445 -0.06111 C 0.24375 -0.06412 0.23768 -0.06551 0.23611 -0.06667 C 0.22587 -0.07338 0.21493 -0.07477 0.20417 -0.07963 C 0.13559 -0.07685 0.0698 -0.07315 -5.55556E-7 -0.07222 C -0.07361 -0.06968 -0.0467 -0.09236 -0.05833 -0.06111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Составьте предложения, используя слова и картинки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На</a:t>
            </a:r>
          </a:p>
          <a:p>
            <a:pPr>
              <a:buNone/>
            </a:pPr>
            <a:r>
              <a:rPr lang="ru-RU" sz="2800" dirty="0" smtClean="0"/>
              <a:t>закипал</a:t>
            </a:r>
          </a:p>
          <a:p>
            <a:pPr>
              <a:buNone/>
            </a:pPr>
            <a:r>
              <a:rPr lang="ru-RU" sz="2800" dirty="0" smtClean="0"/>
              <a:t>тульский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Перед</a:t>
            </a:r>
          </a:p>
          <a:p>
            <a:pPr>
              <a:buNone/>
            </a:pPr>
            <a:r>
              <a:rPr lang="ru-RU" sz="2800" dirty="0" smtClean="0"/>
              <a:t>притормозил</a:t>
            </a:r>
          </a:p>
          <a:p>
            <a:pPr>
              <a:buNone/>
            </a:pPr>
            <a:r>
              <a:rPr lang="ru-RU" sz="2800" dirty="0" smtClean="0"/>
              <a:t>рейсовый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авт.jpg"/>
          <p:cNvPicPr>
            <a:picLocks noChangeAspect="1"/>
          </p:cNvPicPr>
          <p:nvPr/>
        </p:nvPicPr>
        <p:blipFill>
          <a:blip r:embed="rId2"/>
          <a:srcRect l="5263" t="21212" b="15152"/>
          <a:stretch>
            <a:fillRect/>
          </a:stretch>
        </p:blipFill>
        <p:spPr>
          <a:xfrm>
            <a:off x="3810000" y="4114800"/>
            <a:ext cx="2743200" cy="1600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143000"/>
            <a:ext cx="1447800" cy="2071586"/>
          </a:xfrm>
          <a:prstGeom prst="rect">
            <a:avLst/>
          </a:prstGeom>
        </p:spPr>
      </p:pic>
      <p:pic>
        <p:nvPicPr>
          <p:cNvPr id="6" name="Рисунок 5" descr="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962400"/>
            <a:ext cx="1886226" cy="1600200"/>
          </a:xfrm>
          <a:prstGeom prst="rect">
            <a:avLst/>
          </a:prstGeom>
        </p:spPr>
      </p:pic>
      <p:pic>
        <p:nvPicPr>
          <p:cNvPr id="7" name="Рисунок 6" descr="ст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67640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638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На столе закипает тульский самовар.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869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  Перед остановкой рейсовый автобус притормозил.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Составьте предложения, используя слова и картинки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Саша  и</a:t>
            </a:r>
          </a:p>
          <a:p>
            <a:pPr>
              <a:buNone/>
            </a:pPr>
            <a:r>
              <a:rPr lang="ru-RU" dirty="0" smtClean="0"/>
              <a:t>поймали</a:t>
            </a:r>
          </a:p>
          <a:p>
            <a:pPr>
              <a:buNone/>
            </a:pPr>
            <a:r>
              <a:rPr lang="ru-RU" dirty="0" smtClean="0"/>
              <a:t>Сеня  на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свили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на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высокой</a:t>
            </a:r>
            <a:endParaRPr lang="ru-RU" dirty="0"/>
          </a:p>
        </p:txBody>
      </p:sp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057400"/>
            <a:ext cx="1752600" cy="1198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1627695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057400"/>
            <a:ext cx="1729154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2400" y="381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Саша и Сеня поймали на озере сома и карасей.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р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648200"/>
            <a:ext cx="1752600" cy="1355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а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1905000" cy="1426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г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648200"/>
            <a:ext cx="1752600" cy="1388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28600" y="6248400"/>
            <a:ext cx="688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Аисты свили гнездо на высокой крыше.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 –С в тексте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Прочитайте и спишите текст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                                  Земляника</a:t>
            </a:r>
          </a:p>
          <a:p>
            <a:pPr>
              <a:buNone/>
            </a:pPr>
            <a:r>
              <a:rPr lang="ru-RU" sz="2800" b="1" dirty="0" smtClean="0"/>
              <a:t>                  растет  в                   </a:t>
            </a:r>
            <a:r>
              <a:rPr lang="ru-RU" b="1" dirty="0" smtClean="0"/>
              <a:t>.  Красные ягодки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прячутся в                  .  Собирают                  в                  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Из                  варят ароматное                 .  Как приятно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холодной                    выпить                   горячего чая с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земляничным вареньем и вспомнить о                      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  <a:endParaRPr lang="ru-RU" b="1" dirty="0"/>
          </a:p>
        </p:txBody>
      </p:sp>
      <p:pic>
        <p:nvPicPr>
          <p:cNvPr id="5" name="Рисунок 4" descr="з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1190218" cy="1295400"/>
          </a:xfrm>
          <a:prstGeom prst="rect">
            <a:avLst/>
          </a:prstGeom>
        </p:spPr>
      </p:pic>
      <p:pic>
        <p:nvPicPr>
          <p:cNvPr id="6" name="Рисунок 5" descr="кор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90800"/>
            <a:ext cx="1066800" cy="885825"/>
          </a:xfrm>
          <a:prstGeom prst="rect">
            <a:avLst/>
          </a:prstGeom>
        </p:spPr>
      </p:pic>
      <p:pic>
        <p:nvPicPr>
          <p:cNvPr id="7" name="Рисунок 6" descr="л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410200"/>
            <a:ext cx="122077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ча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19600"/>
            <a:ext cx="1371600" cy="1219200"/>
          </a:xfrm>
          <a:prstGeom prst="rect">
            <a:avLst/>
          </a:prstGeom>
        </p:spPr>
      </p:pic>
      <p:pic>
        <p:nvPicPr>
          <p:cNvPr id="9" name="Рисунок 8" descr="з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1" y="4419600"/>
            <a:ext cx="1295400" cy="97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зе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429000"/>
            <a:ext cx="113731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 descr="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26035" y="2532165"/>
            <a:ext cx="804863" cy="1074533"/>
          </a:xfrm>
          <a:prstGeom prst="rect">
            <a:avLst/>
          </a:prstGeom>
        </p:spPr>
      </p:pic>
      <p:pic>
        <p:nvPicPr>
          <p:cNvPr id="13" name="Рисунок 12" descr="ле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1828800"/>
            <a:ext cx="1143000" cy="856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т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0" y="2590800"/>
            <a:ext cx="1157288" cy="866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вар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0" y="3429000"/>
            <a:ext cx="1066800" cy="941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Составь рассказ, используя словосочетания и картинки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Морозный воздух.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Озеро замёрзло.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Заиндевелые деревья и кусты.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Звери в лесу.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Зимняя спячка.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с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800600"/>
            <a:ext cx="2133600" cy="1724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1847850" cy="2466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с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800600"/>
            <a:ext cx="2562225" cy="1790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суг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828800"/>
            <a:ext cx="260985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Согласные звуки и буквы З -С</a:t>
            </a:r>
            <a:endParaRPr lang="ru-RU" b="1" dirty="0"/>
          </a:p>
        </p:txBody>
      </p:sp>
      <p:pic>
        <p:nvPicPr>
          <p:cNvPr id="6" name="Содержимое 5" descr="в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22098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6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67200"/>
            <a:ext cx="3124200" cy="2209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657600" y="1981200"/>
            <a:ext cx="7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Замарашку знают все –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У неё лицо в золе,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Но хрустальный башмачок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Изменить судьбу помог.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4703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 за круглые зверята,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Обожают их ребята.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Почему такой успех?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Потому, что дарят смех!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Какие буквы соберутся под зонтиком, а какие полезут в сумку?</a:t>
            </a:r>
            <a:endParaRPr lang="ru-RU" sz="4400" b="1" dirty="0"/>
          </a:p>
        </p:txBody>
      </p:sp>
      <p:pic>
        <p:nvPicPr>
          <p:cNvPr id="4" name="Содержимое 3" descr="ап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867" r="2649"/>
          <a:stretch>
            <a:fillRect/>
          </a:stretch>
        </p:blipFill>
        <p:spPr>
          <a:xfrm rot="19727082">
            <a:off x="464667" y="2154955"/>
            <a:ext cx="2086352" cy="1910232"/>
          </a:xfrm>
        </p:spPr>
      </p:pic>
      <p:pic>
        <p:nvPicPr>
          <p:cNvPr id="6" name="Рисунок 5" descr="с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72000"/>
            <a:ext cx="2428875" cy="18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75972">
            <a:off x="3886200" y="2362200"/>
            <a:ext cx="716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</a:rPr>
              <a:t>З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1" y="2819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15776">
            <a:off x="2971453" y="2286055"/>
            <a:ext cx="51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146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haroni" pitchFamily="2" charset="-79"/>
              </a:rPr>
              <a:t>З</a:t>
            </a:r>
            <a:endParaRPr lang="ru-RU" sz="54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19953778">
            <a:off x="3276600" y="39624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  <a:cs typeface="AngsanaUPC" pitchFamily="18" charset="-34"/>
              </a:rPr>
              <a:t>С</a:t>
            </a:r>
            <a:endParaRPr lang="ru-RU" sz="5400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 rot="702310">
            <a:off x="5489549" y="4495800"/>
            <a:ext cx="777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latin typeface="+mj-lt"/>
              </a:rPr>
              <a:t>З</a:t>
            </a:r>
            <a:endParaRPr lang="ru-RU" sz="9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343400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+mj-lt"/>
                <a:ea typeface="BatangChe" pitchFamily="49" charset="-127"/>
                <a:cs typeface="AngsanaUPC" pitchFamily="18" charset="-34"/>
              </a:rPr>
              <a:t>С</a:t>
            </a:r>
            <a:endParaRPr lang="ru-RU" sz="8000" b="1" dirty="0">
              <a:solidFill>
                <a:srgbClr val="FFC000"/>
              </a:solidFill>
              <a:latin typeface="+mj-lt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 rot="20112161">
            <a:off x="5867400" y="403860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З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33853">
            <a:off x="6019800" y="2133600"/>
            <a:ext cx="49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160518" y="5257800"/>
            <a:ext cx="86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FF0066"/>
                </a:solidFill>
                <a:latin typeface="+mj-lt"/>
              </a:rPr>
              <a:t>З</a:t>
            </a:r>
            <a:endParaRPr lang="ru-RU" sz="8000" b="1" i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99336">
            <a:off x="2967974" y="5275913"/>
            <a:ext cx="636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+mj-lt"/>
              </a:rPr>
              <a:t>С</a:t>
            </a:r>
            <a:endParaRPr lang="ru-RU" sz="6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791200"/>
            <a:ext cx="5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66FF"/>
                </a:solidFill>
                <a:latin typeface="+mj-lt"/>
              </a:rPr>
              <a:t>З</a:t>
            </a:r>
            <a:endParaRPr lang="ru-RU" sz="60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486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981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200400"/>
            <a:ext cx="12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66CC"/>
                </a:solidFill>
              </a:rPr>
              <a:t>З</a:t>
            </a:r>
            <a:endParaRPr lang="ru-RU" sz="72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715000"/>
            <a:ext cx="10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С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rot="20573051">
            <a:off x="2743200" y="4724400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66CC"/>
                </a:solidFill>
                <a:latin typeface="+mj-lt"/>
              </a:rPr>
              <a:t>С</a:t>
            </a:r>
            <a:endParaRPr lang="ru-RU" sz="6000" b="1" dirty="0">
              <a:solidFill>
                <a:srgbClr val="FF66CC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5791200"/>
            <a:ext cx="708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4996 C 0.00694 0.09297 0.00034 0.13321 -0.01667 0.17161 C -0.01997 0.17901 -0.02518 0.19496 -0.03021 0.20167 C -0.03421 0.20653 -0.03907 0.21023 -0.04306 0.21508 C -0.05035 0.23451 -0.06389 0.24052 -0.07709 0.24885 C -0.08143 0.25162 -0.08507 0.25556 -0.08941 0.25833 C -0.09861 0.26434 -0.10955 0.26804 -0.11945 0.27174 C -0.12952 0.27568 -0.14063 0.27383 -0.15105 0.27498 C -0.17361 0.27706 -0.19688 0.27406 -0.21962 0.27313 C -0.25886 0.26319 -0.29861 0.25671 -0.33733 0.24307 C -0.34236 0.24122 -0.34462 0.22803 -0.34705 0.22202 C -0.35313 0.20768 -0.3599 0.19519 -0.36493 0.18039 C -0.36719 0.17369 -0.36719 0.16652 -0.36997 0.16027 C -0.37431 0.15079 -0.37691 0.14547 -0.37917 0.13506 C -0.37934 0.13183 -0.379 0.12235 -0.38021 0.11841 C -0.38125 0.11379 -0.38386 0.10963 -0.38438 0.10477 C -0.38594 0.09112 -0.3882 0.08257 -0.39236 0.06985 C -0.39427 0.06337 -0.39584 0.05273 -0.39861 0.04741 " pathEditMode="relative" rAng="611110" ptsTypes="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8363E-6 C 0.00139 -0.01943 0.00434 -0.03215 0.01077 -0.04926 C 0.01355 -0.06915 0.02292 -0.09852 0.0323 -0.11471 C 0.03855 -0.14015 0.04723 -0.16027 0.06615 -0.17206 C 0.06927 -0.17623 0.07223 -0.18016 0.07535 -0.18432 C 0.07882 -0.18895 0.0849 -0.18872 0.08907 -0.19265 C 0.0908 -0.19427 0.09184 -0.19704 0.09375 -0.19866 C 0.09601 -0.20051 0.09879 -0.20167 0.10139 -0.20282 C 0.10452 -0.20444 0.11077 -0.20699 0.11077 -0.20675 C 0.13924 -0.23196 0.175 -0.22826 0.20764 -0.22942 C 0.24375 -0.23751 0.28195 -0.2389 0.31684 -0.22341 C 0.32032 -0.21994 0.32448 -0.21739 0.32761 -0.21323 C 0.329 -0.21138 0.32934 -0.2086 0.33073 -0.20699 C 0.33351 -0.20375 0.33993 -0.19866 0.33993 -0.19843 C 0.34202 -0.1945 0.34514 -0.19126 0.34601 -0.1864 C 0.34653 -0.18363 0.3467 -0.18085 0.34757 -0.17831 C 0.34827 -0.176 0.3507 -0.17206 0.3507 -0.17183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3876E-7 C 0.01249 -0.00555 0.01111 -0.00995 0.01857 -0.01851 C 0.02031 -0.02059 0.02274 -0.02105 0.02465 -0.02267 C 0.03159 -0.02799 0.03697 -0.03562 0.04461 -0.03909 C 0.05416 -0.04834 0.06562 -0.05759 0.07708 -0.06152 C 0.08767 -0.07123 0.07795 -0.06383 0.10156 -0.06777 C 0.11232 -0.06962 0.12361 -0.0754 0.13385 -0.08002 C 0.14079 -0.08326 0.14826 -0.08372 0.15538 -0.08627 C 0.17083 -0.09922 0.19045 -0.09552 0.20781 -0.09644 C 0.23732 -0.10153 0.26614 -0.09529 0.29548 -0.09228 C 0.31527 -0.08696 0.33541 -0.07979 0.35538 -0.07586 C 0.36197 -0.0747 0.37308 -0.07355 0.38003 -0.07193 C 0.39288 -0.06892 0.40433 -0.05967 0.41701 -0.05551 C 0.42552 -0.04765 0.42013 -0.05181 0.43541 -0.0451 C 0.43854 -0.04371 0.44461 -0.04117 0.44461 -0.04117 C 0.44739 -0.0303 0.45017 -0.02244 0.4585 -0.01851 C 0.46006 -0.01573 0.46163 -0.01319 0.46319 -0.01041 C 0.46423 -0.00833 0.46614 -0.00417 0.46614 -0.00417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281E-7 C 0.00365 0.0007 0.00764 -0.00092 0.01077 0.00208 C 0.01285 0.00417 0.01198 0.00902 0.01233 0.01249 C 0.01303 0.01781 0.0132 0.02336 0.01389 0.02868 C 0.0132 0.0451 0.01494 0.06198 0.01233 0.07794 C 0.01112 0.08465 0.00313 0.09436 0.00313 0.09436 C -0.00973 0.14593 -0.05573 0.14501 -0.08923 0.14755 C -0.11164 0.15495 -0.13369 0.14339 -0.15539 0.13738 C -0.16841 0.12882 -0.18282 0.12558 -0.19688 0.12096 C -0.20452 0.11841 -0.21077 0.11471 -0.21858 0.11286 C -0.22848 0.10269 -0.23994 0.09529 -0.25087 0.08812 C -0.25573 0.08488 -0.26146 0.08349 -0.26615 0.08002 C -0.27848 0.07077 -0.28178 0.06476 -0.29549 0.05944 C -0.30504 0.05204 -0.31528 0.04695 -0.32466 0.03909 C -0.33091 0.03377 -0.33004 0.03169 -0.33698 0.02868 C -0.34584 0.02498 -0.35452 0.02313 -0.3632 0.0185 C -0.37032 0.01457 -0.37744 0.01319 -0.38473 0.01041 C -0.38872 0.00902 -0.39688 0.00625 -0.39688 0.00625 C -0.40955 0.0074 -0.4231 0.00694 -0.43542 0.01249 C -0.4474 0.02845 -0.44132 0.02498 -0.45087 0.02868 C -0.45278 0.03724 -0.45712 0.04348 -0.46007 0.05134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4 C 0.00347 -0.00856 0.00868 -0.01642 0.0059 -0.02683 C 0.00347 -0.03469 -0.00382 -0.04834 -0.00799 -0.05643 C -0.00972 -0.07077 -0.01111 -0.0858 -0.01406 -0.09968 C -0.00764 -0.12859 -0.00122 -0.15773 0.00625 -0.18617 C 0.00885 -0.19751 0.01719 -0.2093 0.03125 -0.21092 C 0.04496 -0.2285 0.08785 -0.22133 0.11458 -0.21416 C 0.13125 -0.21277 0.14826 -0.20861 0.1651 -0.20491 C 0.18055 -0.19912 0.196 -0.19288 0.21146 -0.18641 C 0.22118 -0.18224 0.21649 -0.18155 0.2243 -0.17415 C 0.22969 -0.16929 0.23732 -0.16536 0.24392 -0.1612 C 0.25573 -0.13923 0.24462 -0.15495 0.26198 -0.13992 C 0.26666 -0.13599 0.27465 -0.12813 0.27465 -0.12766 C 0.27916 -0.11911 0.28524 -0.11332 0.29271 -0.10639 C 0.29479 -0.09621 0.30121 -0.09367 0.31128 -0.0865 C 0.31215 -0.0828 0.31215 -0.07887 0.31389 -0.07586 C 0.31545 -0.07378 0.31892 -0.07332 0.32083 -0.07147 C 0.32309 -0.06985 0.32535 -0.06753 0.32691 -0.06522 C 0.33368 -0.05782 0.34149 -0.05065 0.34757 -0.04302 " pathEditMode="relative" rAng="919126" ptsTypes="ffffffffffffffffff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752 C -0.00139 0.04047 -0.00191 0.04394 -0.01041 0.05203 C -0.01597 0.06382 -0.02517 0.07146 -0.03507 0.07469 C -0.07812 0.11262 -0.1309 0.10938 -0.17969 0.12395 C -0.20017 0.12326 -0.22066 0.12326 -0.24114 0.12187 C -0.24896 0.12141 -0.25677 0.11262 -0.26423 0.10962 C -0.27517 0.0999 -0.28802 0.09042 -0.29965 0.08279 C -0.30625 0.07839 -0.30972 0.07146 -0.31649 0.06845 C -0.33055 0.04972 -0.34618 0.03284 -0.35798 0.0111 C -0.36076 0.00023 -0.35764 0.00971 -0.36423 -0.00116 C -0.37135 -0.01272 -0.37656 -0.02544 -0.3842 -0.03608 C -0.38663 -0.04834 -0.38854 -0.05343 -0.39653 -0.0606 C -0.39896 -0.07332 -0.4059 -0.07979 -0.41337 -0.08719 C -0.41701 -0.09459 -0.41857 -0.10061 -0.4243 -0.10569 C -0.42639 -0.10986 -0.42778 -0.11448 -0.43038 -0.11795 C -0.4316 -0.11957 -0.43368 -0.11888 -0.43507 -0.12003 C -0.446 -0.12998 -0.4335 -0.12396 -0.44427 -0.12813 C -0.4493 -0.13275 -0.45399 -0.13391 -0.45955 -0.13645 C -0.46423 -0.13576 -0.46892 -0.13576 -0.47344 -0.13437 C -0.48212 -0.1316 -0.47795 -0.12951 -0.4842 -0.12211 C -0.49045 -0.11448 -0.50121 -0.10916 -0.50121 -0.09552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97965E-6 C 0.0085 0.01689 0.0052 0.02891 -0.00765 0.03492 C -0.02987 0.03354 -0.03629 0.03932 -0.04931 0.02267 C -0.05105 0.0148 -0.0547 0.00972 -0.05695 0.00208 C -0.06025 -0.00902 -0.06008 -0.00948 -0.06147 -0.02035 C -0.06199 -0.02867 -0.06216 -0.037 -0.06303 -0.04509 C -0.0632 -0.04718 -0.06459 -0.04903 -0.06459 -0.05111 C -0.06459 -0.0673 -0.05956 -0.08695 -0.0507 -0.09829 C -0.04879 -0.10661 -0.0415 -0.11378 -0.03699 -0.12095 C -0.03265 -0.12789 -0.03004 -0.13367 -0.02622 -0.1413 C -0.02397 -0.14593 -0.00851 -0.15934 -0.0047 -0.16188 C -0.00036 -0.17021 0.00659 -0.17946 0.01388 -0.18224 C 0.02343 -0.19542 0.01336 -0.18339 0.02308 -0.19056 C 0.02794 -0.19403 0.03176 -0.20004 0.03697 -0.20282 C 0.0644 -0.21785 0.09374 -0.2197 0.12308 -0.22132 C 0.12621 -0.22271 0.12968 -0.22294 0.13228 -0.22548 C 0.13437 -0.22756 0.1361 -0.23034 0.13853 -0.2315 C 0.14201 -0.23311 0.14565 -0.23288 0.1493 -0.23358 C 0.15919 -0.23797 0.16301 -0.24167 0.17378 -0.24375 C 0.17916 -0.24607 0.17725 -0.24422 0.18003 -0.24792 " pathEditMode="relative" ptsTypes="fffffffffffffffffff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11911 C -0.01789 0.11564 -0.01424 0.10847 -0.01181 0.09852 C -0.01285 0.07146 -0.01164 0.05088 -0.01945 0.02683 C -0.02066 0.00671 -0.02223 -0.01156 -0.02709 -0.03052 C -0.02934 -0.04764 -0.03316 -0.06475 -0.03941 -0.07978 C -0.04462 -0.09227 -0.0448 -0.0999 -0.05486 -0.1043 C -0.06042 -0.10939 -0.06702 -0.11771 -0.07327 -0.12072 C -0.08507 -0.13644 -0.10174 -0.13552 -0.11789 -0.13714 C -0.1783 -0.15726 -0.24271 -0.14685 -0.304 -0.13506 C -0.3158 -0.12974 -0.32726 -0.1302 -0.33941 -0.12696 C -0.34358 -0.12581 -0.35174 -0.1228 -0.35174 -0.1228 C -0.35764 -0.11679 -0.36302 -0.11609 -0.36875 -0.11054 C -0.37587 -0.1036 -0.38125 -0.09435 -0.38872 -0.08788 C -0.38976 -0.0858 -0.39045 -0.08348 -0.39167 -0.08187 C -0.39306 -0.08002 -0.39514 -0.07955 -0.39636 -0.0777 C -0.3974 -0.07608 -0.39792 -0.07146 -0.39792 -0.07146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6.19796E-6 C -0.00138 -0.01318 0.00122 -0.03191 -0.0092 -0.03676 C -0.01458 -0.05457 -0.01683 -0.06845 -0.03229 -0.07377 C -0.0394 -0.07978 -0.04739 -0.08256 -0.05538 -0.08602 C -0.05694 -0.08672 -0.0585 -0.08741 -0.06006 -0.08811 C -0.06163 -0.0888 -0.06458 -0.08996 -0.06458 -0.08996 C -0.07951 -0.08857 -0.09444 -0.08834 -0.1092 -0.08602 C -0.11996 -0.08441 -0.12985 -0.06683 -0.13854 -0.0592 C -0.14444 -0.04856 -0.15451 -0.04231 -0.16301 -0.03468 C -0.17447 -0.02428 -0.17222 -0.01757 -0.18003 -0.00601 C -0.18298 -0.00161 -0.1868 0.00139 -0.18923 0.00625 C -0.19652 0.02105 -0.1927 0.01504 -0.19999 0.02475 C -0.20312 0.03493 -0.20972 0.04349 -0.21232 0.05343 C -0.21614 0.06823 -0.21944 0.0828 -0.22465 0.09645 C -0.22656 0.10153 -0.22708 0.10778 -0.22916 0.11287 C -0.23975 0.13784 -0.22829 0.10246 -0.23697 0.13137 C -0.23854 0.14362 -0.24253 0.1538 -0.24774 0.16398 C -0.24999 0.17623 -0.25242 0.18271 -0.25694 0.19473 C -0.26215 0.20838 -0.25885 0.213 -0.26614 0.22549 C -0.26892 0.24029 -0.26614 0.23174 -0.27847 0.24816 C -0.28784 0.26065 -0.27551 0.25348 -0.2861 0.25833 C -0.28836 0.27013 -0.29444 0.27244 -0.30156 0.27892 C -0.31319 0.28909 -0.34305 0.28493 -0.34305 0.28493 C -0.38107 0.28238 -0.41874 0.27892 -0.45694 0.27892 " pathEditMode="relative" ptsTypes="fffffffffffffffffffffffA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3654E-6 C 0.00191 -0.0088 0.00225 -0.01805 0.00434 -0.02684 C 0.0033 -0.04487 0.00555 -0.06638 -0.00469 -0.08003 C -0.00886 -0.102 -0.02066 -0.11541 -0.03542 -0.12512 C -0.03716 -0.12628 -0.03837 -0.12859 -0.04011 -0.12929 C -0.04514 -0.13137 -0.05035 -0.13183 -0.05538 -0.13322 C -0.07674 -0.13229 -0.10295 -0.13391 -0.12466 -0.12512 C -0.13038 -0.12281 -0.14479 -0.11125 -0.14931 -0.11079 C -0.15643 -0.11009 -0.16389 -0.1094 -0.17101 -0.1087 C -0.22222 -0.08581 -0.27934 -0.09899 -0.33247 -0.11079 C -0.34132 -0.11472 -0.34531 -0.11726 -0.35538 -0.11888 C -0.3625 -0.12166 -0.36997 -0.12235 -0.37691 -0.12512 C -0.38056 -0.12651 -0.38368 -0.13252 -0.38629 -0.1353 C -0.3941 -0.14339 -0.40278 -0.14848 -0.41077 -0.15588 C -0.41285 -0.16005 -0.41493 -0.16398 -0.41702 -0.16814 C -0.41806 -0.17022 -0.42014 -0.17438 -0.42014 -0.17438 C -0.42118 -0.17901 -0.42136 -0.18433 -0.42309 -0.18872 C -0.42952 -0.20537 -0.43802 -0.20884 -0.45087 -0.21324 C -0.45764 -0.21555 -0.45313 -0.21532 -0.45695 -0.21532 " pathEditMode="relative" ptsTypes="ffffffffffffffffff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0525 C -0.01667 0.04348 -0.00677 0.01341 0.00104 -0.00948 C 0.00417 -0.0185 0.0092 -0.02336 0.01389 -0.03006 C 0.0191 -0.03746 0.02222 -0.04741 0.02708 -0.05527 C 0.02899 -0.05851 0.03177 -0.06082 0.03368 -0.06452 C 0.04219 -0.08025 0.04757 -0.09898 0.05972 -0.11031 C 0.06319 -0.12627 0.05833 -0.10777 0.06632 -0.12396 C 0.06719 -0.12604 0.06684 -0.12928 0.06788 -0.13113 C 0.06892 -0.13321 0.07135 -0.1339 0.07274 -0.13575 C 0.07448 -0.1383 0.07569 -0.14246 0.0776 -0.14477 C 0.07951 -0.14708 0.08229 -0.14755 0.0842 -0.1494 C 0.09323 -0.15772 0.10087 -0.16651 0.11024 -0.17461 C 0.11719 -0.18039 0.12153 -0.19103 0.1283 -0.1975 C 0.13924 -0.20791 0.15104 -0.21623 0.16424 -0.2204 C 0.1658 -0.22271 0.16684 -0.22572 0.16892 -0.22733 C 0.17101 -0.22872 0.17378 -0.2278 0.17552 -0.22965 C 0.17726 -0.23103 0.17726 -0.2345 0.17864 -0.23659 C 0.1816 -0.24075 0.18489 -0.24144 0.18871 -0.24329 C 0.2 -0.25994 0.18559 -0.24144 0.20174 -0.25254 C 0.20382 -0.25393 0.20486 -0.25717 0.20642 -0.25925 C 0.21858 -0.27359 0.2033 -0.25347 0.21788 -0.26873 C 0.22535 -0.27636 0.22986 -0.28284 0.23906 -0.28677 C 0.24618 -0.30689 0.23663 -0.28654 0.25208 -0.29833 C 0.25451 -0.30018 0.25503 -0.30481 0.25712 -0.30735 C 0.2625 -0.31383 0.27049 -0.31868 0.27656 -0.32354 C 0.28715 -0.33187 0.29479 -0.34227 0.30608 -0.34875 C 0.31371 -0.35361 0.31875 -0.35939 0.32726 -0.36263 C 0.3316 -0.36401 0.34028 -0.36725 0.34028 -0.36702 C 0.34844 -0.37465 0.35764 -0.3728 0.36649 -0.37858 C 0.37049 -0.38113 0.37378 -0.38552 0.37778 -0.3876 C 0.40503 -0.40148 0.43437 -0.40495 0.4625 -0.41304 C 0.47847 -0.42923 0.5 -0.42761 0.51649 -0.44264 C 0.51736 -0.44264 0.53489 -0.44126 0.53924 -0.43802 C 0.54687 -0.43293 0.55104 -0.42276 0.55885 -0.41767 C 0.56319 -0.40842 0.56441 -0.40379 0.57014 -0.39708 C 0.5717 -0.39523 0.57691 -0.39385 0.57517 -0.39223 C 0.57239 -0.38968 0.56875 -0.39223 0.56545 -0.39223 " pathEditMode="relative" rAng="0" ptsTypes="fffffffffffffffff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9408E-6 C -0.01077 -0.04255 -0.00626 -0.09274 -0.02622 -0.13113 C -0.02865 -0.14431 -0.02657 -0.13714 -0.03386 -0.15171 L -0.03386 -0.15171 C -0.03438 -0.15379 -0.03421 -0.15633 -0.03542 -0.15795 C -0.03664 -0.15957 -0.03855 -0.15911 -0.04011 -0.1598 C -0.04063 -0.16188 -0.04046 -0.16443 -0.04167 -0.16605 C -0.04324 -0.16813 -0.04584 -0.16859 -0.04775 -0.17021 C -0.05504 -0.17599 -0.06025 -0.18362 -0.06771 -0.18848 C -0.07761 -0.20166 -0.06615 -0.18871 -0.08629 -0.19889 C -0.08872 -0.20004 -0.09011 -0.20351 -0.09237 -0.2049 C -0.09653 -0.20768 -0.11303 -0.20906 -0.1139 -0.20906 C -0.15591 -0.2278 -0.1658 -0.20652 -0.19393 -0.20282 C -0.2356 -0.19727 -0.27969 -0.19102 -0.32171 -0.18848 C -0.33195 -0.18432 -0.32015 -0.1901 -0.33091 -0.18039 C -0.3323 -0.17923 -0.33403 -0.17923 -0.33542 -0.1783 C -0.34549 -0.17067 -0.35487 -0.16258 -0.36615 -0.15795 C -0.37188 -0.15286 -0.38317 -0.14361 -0.38629 -0.13529 " pathEditMode="relative" ptsTypes="ffFffffffffffffff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625 L 0.32917 0.26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521E-7 C -0.01441 0.00486 -0.00816 0.00278 -0.0184 0.00625 C -0.02153 0.0074 -0.02778 0.01041 -0.02778 0.01041 C -0.03524 0.02012 -0.0434 0.02614 -0.05226 0.03284 C -0.05556 0.03539 -0.06146 0.04117 -0.06146 0.04117 C -0.07014 0.05805 -0.05833 0.03678 -0.06927 0.05135 C -0.07483 0.05875 -0.07309 0.0599 -0.0816 0.0636 C -0.08368 0.06638 -0.08542 0.06938 -0.08767 0.0717 C -0.08906 0.07285 -0.09097 0.07262 -0.09236 0.07378 C -0.0941 0.0754 -0.09497 0.07864 -0.09688 0.08002 C -0.09965 0.0821 -0.10608 0.08419 -0.10608 0.08419 C -0.11163 0.09482 -0.11997 0.10084 -0.1276 0.1087 C -0.12917 0.11032 -0.12951 0.11309 -0.13073 0.11494 C -0.13594 0.12304 -0.13958 0.1316 -0.14618 0.13738 C -0.14826 0.1457 -0.15069 0.14894 -0.15694 0.15172 C -0.16892 0.16305 -0.16354 0.16004 -0.17222 0.16397 C -0.17378 0.16744 -0.17483 0.1716 -0.17691 0.17438 C -0.17813 0.176 -0.18038 0.17484 -0.1816 0.17623 C -0.18299 0.17785 -0.18333 0.18062 -0.18455 0.18247 C -0.18819 0.18826 -0.18924 0.18872 -0.19375 0.19265 C -0.20069 0.20653 -0.19253 0.19311 -0.20156 0.20098 C -0.21319 0.21115 -0.19948 0.20398 -0.21076 0.20907 C -0.21233 0.21115 -0.21372 0.21346 -0.21545 0.21531 C -0.2184 0.21832 -0.22465 0.22341 -0.22465 0.22341 C -0.2342 0.24284 -0.22847 0.2278 -0.23229 0.24607 C -0.23316 0.25024 -0.23542 0.25833 -0.23542 0.25833 C -0.23438 0.27891 -0.23628 0.30042 -0.21997 0.30759 C -0.21215 0.318 -0.20625 0.31938 -0.19531 0.32193 C -0.19184 0.32424 -0.18767 0.32493 -0.18455 0.32794 C -0.18212 0.33025 -0.1809 0.33395 -0.17847 0.33627 C -0.17708 0.33742 -0.17535 0.33742 -0.17378 0.33812 C -0.17222 0.33881 -0.16927 0.3402 -0.16927 0.3402 " pathEditMode="relative" ptsTypes="fffffffffffffffffffffffffffffff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947E-6 C 0.0026 -0.00069 0.00556 -0.00023 0.00781 -0.00208 C 0.01285 -0.00578 0.01354 -0.0185 0.01545 -0.02451 C 0.01736 -0.03052 0.02031 -0.03746 0.02309 -0.04301 C 0.02569 -0.05643 0.03142 -0.07169 0.03854 -0.0821 C 0.04201 -0.08718 0.04931 -0.09643 0.04931 -0.09643 C 0.05278 -0.10985 0.04792 -0.09458 0.05694 -0.10869 C 0.05851 -0.111 0.05868 -0.11447 0.06007 -0.11679 C 0.06129 -0.11864 0.06337 -0.11933 0.06476 -0.12095 C 0.08247 -0.14199 0.10087 -0.16281 0.1217 -0.1783 C 0.12986 -0.18432 0.13733 -0.19264 0.14618 -0.1968 C 0.15156 -0.20605 0.15903 -0.20929 0.16476 -0.21716 C 0.18507 -0.24514 0.22726 -0.24745 0.25399 -0.25208 C 0.30278 -0.26873 0.35504 -0.26503 0.40469 -0.26642 C 0.41198 -0.26965 0.41129 -0.27474 0.41545 -0.28284 C 0.41875 -0.30018 0.42465 -0.32007 0.42465 -0.33811 " pathEditMode="relative" ptsTypes="fffffffffffffff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1221E-6 C 0.00504 -0.00439 0.01007 -0.00648 0.01545 -0.01018 C 0.01788 -0.0229 0.02326 -0.0333 0.02778 -0.0451 C 0.03229 -0.05689 0.03351 -0.06984 0.03698 -0.08187 C 0.03941 -0.09066 0.04375 -0.0969 0.04774 -0.10453 C 0.04983 -0.10846 0.05087 -0.11401 0.05399 -0.11679 C 0.06545 -0.12743 0.08038 -0.13067 0.09392 -0.13321 C 0.22448 -0.13159 0.20972 -0.14154 0.27847 -0.1228 C 0.29063 -0.11471 0.29896 -0.11216 0.31233 -0.10846 C 0.32309 -0.10176 0.3349 -0.09898 0.34618 -0.09413 C 0.35087 -0.09204 0.36007 -0.08811 0.36007 -0.08811 C 0.36875 -0.07909 0.37882 -0.07539 0.38924 -0.07169 C 0.39201 -0.06799 0.39583 -0.06522 0.39861 -0.06152 C 0.40955 -0.04695 0.39288 -0.0629 0.40625 -0.05111 C 0.40677 -0.04903 0.40677 -0.04648 0.40781 -0.0451 C 0.41285 -0.03839 0.41233 -0.04648 0.41233 -0.04093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21E-8 C 0.00938 -0.00439 0.01077 -0.01156 0.01841 -0.0185 C 0.0198 -0.03099 0.02067 -0.03631 0.02466 -0.04718 C 0.02483 -0.04833 0.02726 -0.06221 0.02761 -0.06337 C 0.02935 -0.06776 0.03386 -0.07586 0.03386 -0.07586 C 0.03438 -0.07863 0.03456 -0.08141 0.03542 -0.08395 C 0.03664 -0.08696 0.03907 -0.08904 0.03994 -0.09228 C 0.04115 -0.09621 0.04046 -0.1006 0.0415 -0.10453 C 0.04202 -0.10685 0.04376 -0.10846 0.04463 -0.11055 C 0.05018 -0.12581 0.04497 -0.11656 0.0507 -0.13321 C 0.05383 -0.14246 0.05817 -0.15079 0.06147 -0.15981 C 0.06528 -0.17021 0.06042 -0.16235 0.06459 -0.17623 C 0.06702 -0.18409 0.07171 -0.19357 0.07535 -0.20074 C 0.07744 -0.20907 0.07987 -0.21045 0.08612 -0.213 C 0.10122 -0.22525 0.0856 -0.21438 0.10452 -0.22132 C 0.11546 -0.22525 0.12709 -0.23312 0.13838 -0.23566 C 0.1415 -0.23636 0.14445 -0.23682 0.14758 -0.23774 C 0.15174 -0.2389 0.1599 -0.24167 0.1599 -0.24167 C 0.1691 -0.24792 0.179 -0.24792 0.18924 -0.25 C 0.2014 -0.25648 0.2139 -0.25254 0.22605 -0.25809 C 0.35886 -0.25254 0.28872 -0.26735 0.3323 -0.24792 C 0.33438 -0.24584 0.33612 -0.24329 0.33838 -0.24167 C 0.33976 -0.24052 0.34185 -0.24121 0.34306 -0.23982 C 0.34463 -0.23821 0.34497 -0.23543 0.34619 -0.23358 C 0.34758 -0.23127 0.34949 -0.22965 0.3507 -0.22734 C 0.354 -0.22109 0.35782 -0.21184 0.3599 -0.2049 C 0.36442 -0.18987 0.36528 -0.18432 0.38004 -0.18432 " pathEditMode="relative" ptsTypes="ffffffffffffffffffffffffff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З - С в слогах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Прямые и обратные слоги</a:t>
            </a:r>
            <a:endParaRPr lang="ru-RU" b="1" dirty="0"/>
          </a:p>
        </p:txBody>
      </p:sp>
      <p:pic>
        <p:nvPicPr>
          <p:cNvPr id="9" name="Содержимое 8" descr="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82775" flipH="1">
            <a:off x="3121829" y="2041777"/>
            <a:ext cx="1152897" cy="1685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1981200"/>
            <a:ext cx="137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ЗА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ЗО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ЗУ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ЗЫ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ЗЯ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ЗЮ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ЗИ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ЗЕ    –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438400"/>
            <a:ext cx="1251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АЗ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ОЗ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УЗ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ЫЗ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ЯЗ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ЮЗ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ИЗ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ЕЗ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438400"/>
            <a:ext cx="144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СА   -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СУ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СЫ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СЯ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СЮ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СИ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СЕ    -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438400"/>
            <a:ext cx="91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ОС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ЫС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ЯС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ЮС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ИС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ЕС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5835">
            <a:off x="4652601" y="2666676"/>
            <a:ext cx="1143000" cy="1532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 descr="и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2358">
            <a:off x="3040500" y="4067923"/>
            <a:ext cx="1200150" cy="1552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 descr="ми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638">
            <a:off x="4422521" y="4547104"/>
            <a:ext cx="1200150" cy="1504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Угадай имена детей</a:t>
            </a:r>
            <a:endParaRPr lang="ru-RU" b="1" dirty="0"/>
          </a:p>
        </p:txBody>
      </p:sp>
      <p:pic>
        <p:nvPicPr>
          <p:cNvPr id="4" name="Содержимое 3" descr="б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539773" y="6324600"/>
            <a:ext cx="64453" cy="46038"/>
          </a:xfrm>
          <a:solidFill>
            <a:srgbClr val="FFFFFF"/>
          </a:solidFill>
        </p:spPr>
      </p:pic>
      <p:pic>
        <p:nvPicPr>
          <p:cNvPr id="5" name="Рисунок 4" descr="б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1336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йц.jpg"/>
          <p:cNvPicPr>
            <a:picLocks noChangeAspect="1"/>
          </p:cNvPicPr>
          <p:nvPr/>
        </p:nvPicPr>
        <p:blipFill>
          <a:blip r:embed="rId4"/>
          <a:srcRect r="16022"/>
          <a:stretch>
            <a:fillRect/>
          </a:stretch>
        </p:blipFill>
        <p:spPr>
          <a:xfrm>
            <a:off x="7467600" y="990600"/>
            <a:ext cx="1447800" cy="265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фй.jpg"/>
          <p:cNvPicPr>
            <a:picLocks noChangeAspect="1"/>
          </p:cNvPicPr>
          <p:nvPr/>
        </p:nvPicPr>
        <p:blipFill>
          <a:blip r:embed="rId5"/>
          <a:srcRect r="7570"/>
          <a:stretch>
            <a:fillRect/>
          </a:stretch>
        </p:blipFill>
        <p:spPr>
          <a:xfrm>
            <a:off x="3429000" y="4191000"/>
            <a:ext cx="2209800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т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600200"/>
            <a:ext cx="1524000" cy="1741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457201" y="3276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Се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276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рёжа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1" y="3581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Зо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3581400"/>
            <a:ext cx="86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276600"/>
            <a:ext cx="91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Ку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276600"/>
            <a:ext cx="125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зя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1" y="3352800"/>
            <a:ext cx="83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Са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1" y="3352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ша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1" y="6172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CC"/>
                </a:solidFill>
              </a:rPr>
              <a:t>Со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6172200"/>
            <a:ext cx="142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66CC"/>
                </a:solidFill>
              </a:rPr>
              <a:t>ня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096000"/>
            <a:ext cx="113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66"/>
                </a:solidFill>
              </a:rPr>
              <a:t>Зи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6096000"/>
            <a:ext cx="155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на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" y="6096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Си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6096000"/>
            <a:ext cx="150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8000"/>
                </a:solidFill>
              </a:rPr>
              <a:t>ма</a:t>
            </a: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27" name="Рисунок 26" descr="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267200"/>
            <a:ext cx="1905000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" name="Рисунок 27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267200"/>
            <a:ext cx="1905000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Рисунок 34" descr="кап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1676400"/>
            <a:ext cx="15240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З-С в словах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Составьте слово из первых букв</a:t>
            </a:r>
            <a:endParaRPr lang="ru-RU" b="1" dirty="0"/>
          </a:p>
        </p:txBody>
      </p:sp>
      <p:pic>
        <p:nvPicPr>
          <p:cNvPr id="5" name="Рисунок 4" descr="ва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905000"/>
            <a:ext cx="2133600" cy="1793966"/>
          </a:xfrm>
          <a:prstGeom prst="rect">
            <a:avLst/>
          </a:prstGeom>
        </p:spPr>
      </p:pic>
      <p:pic>
        <p:nvPicPr>
          <p:cNvPr id="7" name="Содержимое 6" descr="сл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9921673" flipH="1" flipV="1">
            <a:off x="220281" y="4534034"/>
            <a:ext cx="2409801" cy="2052778"/>
          </a:xfrm>
        </p:spPr>
      </p:pic>
      <p:pic>
        <p:nvPicPr>
          <p:cNvPr id="8" name="Рисунок 7" descr="ж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1828800" cy="1600200"/>
          </a:xfrm>
          <a:prstGeom prst="rect">
            <a:avLst/>
          </a:prstGeom>
        </p:spPr>
      </p:pic>
      <p:pic>
        <p:nvPicPr>
          <p:cNvPr id="9" name="Рисунок 8" descr="х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1"/>
            <a:ext cx="2057400" cy="1994234"/>
          </a:xfrm>
          <a:prstGeom prst="rect">
            <a:avLst/>
          </a:prstGeom>
        </p:spPr>
      </p:pic>
      <p:pic>
        <p:nvPicPr>
          <p:cNvPr id="10" name="Рисунок 9" descr="эж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126">
            <a:off x="2175172" y="2181719"/>
            <a:ext cx="2072803" cy="1396531"/>
          </a:xfrm>
          <a:prstGeom prst="rect">
            <a:avLst/>
          </a:prstGeom>
        </p:spPr>
      </p:pic>
      <p:pic>
        <p:nvPicPr>
          <p:cNvPr id="11" name="Рисунок 10" descr="ью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1" y="4648201"/>
            <a:ext cx="17526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897024">
            <a:off x="2895600" y="5334000"/>
            <a:ext cx="52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80433">
            <a:off x="2538559" y="3996020"/>
            <a:ext cx="81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К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48434">
            <a:off x="3721481" y="3602598"/>
            <a:ext cx="53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756892">
            <a:off x="5181600" y="3657600"/>
            <a:ext cx="72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</a:rPr>
              <a:t>З</a:t>
            </a:r>
            <a:endParaRPr lang="ru-RU" sz="4000" b="1" dirty="0">
              <a:solidFill>
                <a:srgbClr val="FF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58230">
            <a:off x="6096000" y="4267200"/>
            <a:ext cx="78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167484">
            <a:off x="5786237" y="5449586"/>
            <a:ext cx="52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А</a:t>
            </a:r>
            <a:endParaRPr lang="ru-RU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/>
              <a:t>Составьте из двух слов одно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                   СЕНО</a:t>
            </a:r>
          </a:p>
          <a:p>
            <a:pPr>
              <a:buNone/>
            </a:pPr>
            <a:r>
              <a:rPr lang="ru-RU" sz="3200" dirty="0" smtClean="0"/>
              <a:t>                                  ПРИЗ</a:t>
            </a:r>
          </a:p>
          <a:p>
            <a:pPr>
              <a:buNone/>
            </a:pPr>
            <a:r>
              <a:rPr lang="ru-RU" sz="3200" dirty="0" smtClean="0"/>
              <a:t>                                  ОСЫ</a:t>
            </a:r>
          </a:p>
          <a:p>
            <a:pPr>
              <a:buNone/>
            </a:pPr>
            <a:r>
              <a:rPr lang="ru-RU" sz="3200" dirty="0" smtClean="0"/>
              <a:t>                                  УС</a:t>
            </a:r>
          </a:p>
          <a:p>
            <a:pPr>
              <a:buNone/>
            </a:pPr>
            <a:r>
              <a:rPr lang="ru-RU" sz="3200" dirty="0" smtClean="0"/>
              <a:t>                                  ОСА</a:t>
            </a:r>
          </a:p>
          <a:p>
            <a:pPr>
              <a:buNone/>
            </a:pPr>
            <a:r>
              <a:rPr lang="ru-RU" sz="3200" dirty="0" smtClean="0"/>
              <a:t>                                  ЗАЛ</a:t>
            </a:r>
          </a:p>
          <a:p>
            <a:pPr>
              <a:buNone/>
            </a:pPr>
            <a:r>
              <a:rPr lang="ru-RU" sz="3200" dirty="0" smtClean="0"/>
              <a:t>                                  СОЛЬ</a:t>
            </a:r>
          </a:p>
          <a:p>
            <a:pPr>
              <a:buNone/>
            </a:pPr>
            <a:r>
              <a:rPr lang="ru-RU" sz="3200" dirty="0" smtClean="0"/>
              <a:t>                                  ЛЕС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1676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</a:rPr>
              <a:t>ВАЛ</a:t>
            </a:r>
            <a:endParaRPr lang="ru-RU" sz="3200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3276600"/>
            <a:ext cx="94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РАК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102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</a:rPr>
              <a:t>ВОЛ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98120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66FF"/>
                </a:solidFill>
              </a:rPr>
              <a:t>ПАР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7680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ПОЛ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66CC"/>
                </a:solidFill>
              </a:rPr>
              <a:t>ЕЖИ</a:t>
            </a:r>
            <a:endParaRPr lang="ru-RU" sz="3200" dirty="0">
              <a:solidFill>
                <a:srgbClr val="FF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739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5181600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ОПИЛКИ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925 C 0.01597 0.00556 0.01233 0.02082 0.00885 0.03585 C 0.0066 0.04533 0.0026 0.06453 0.0026 0.06476 C 0.00069 0.10014 -0.00556 0.15565 0.01042 0.18756 C 0.01371 0.20213 0.01319 0.19658 0.02118 0.21 C 0.03281 0.22942 0.02014 0.21277 0.02882 0.22642 C 0.03472 0.23567 0.04323 0.2389 0.05191 0.24075 C 0.05816 0.24654 0.06476 0.24654 0.07187 0.24908 C 0.07691 0.25347 0.0816 0.25463 0.08733 0.25717 C 0.09236 0.25648 0.09774 0.25717 0.1026 0.25509 C 0.10833 0.25278 0.11042 0.24006 0.11337 0.23474 C 0.11458 0.23243 0.11684 0.23081 0.11805 0.2285 C 0.12101 0.22318 0.12205 0.21693 0.12569 0.21208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786E-6 L -0.275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963E-6 L 0.28559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C 0.00243 -0.01156 0.00451 -0.01896 0.00521 -0.0303 C 0.00486 -0.07632 0.00746 -0.11725 0.00278 -0.16351 C 0.00208 -0.17045 -0.01597 -0.1945 -0.01979 -0.19565 C -0.03073 -0.19727 -0.04236 -0.19612 -0.05382 -0.19588 C -0.07396 -0.20444 -0.0599 -0.20028 -0.09722 -0.19565 C -0.10833 -0.18918 -0.10747 -0.18825 -0.12205 -0.18501 C -0.13629 -0.17923 -0.13004 -0.18178 -0.13993 -0.17715 C -0.14288 -0.176 -0.14879 -0.1716 -0.14879 -0.17137 C -0.20156 -0.17276 -0.25399 -0.17461 -0.30694 -0.16698 C -0.31632 -0.14477 -0.30504 -0.16605 -0.31545 -0.15588 C -0.32622 -0.14385 -0.31215 -0.15194 -0.32535 -0.14593 C -0.32986 -0.14639 -0.33715 -0.14755 -0.33715 -0.14732 " pathEditMode="relative" rAng="-153066" ptsTypes="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52451E-6 C 0.00364 -0.0037 -0.00035 -0.01319 -0.00296 -0.0229 C -0.00886 -0.04788 -0.01025 -0.05111 -0.02674 -0.06661 C -0.02917 -0.06869 -0.04497 -0.07378 -0.04653 -0.07424 C -0.06789 -0.08141 -0.09184 -0.08072 -0.1132 -0.08164 C -0.12171 -0.08465 -0.13004 -0.08557 -0.13837 -0.08927 C -0.13993 -0.0932 -0.14254 -0.09644 -0.14289 -0.10084 C -0.14323 -0.10893 -0.14323 -0.11749 -0.14132 -0.12535 C -0.13872 -0.13668 -0.12257 -0.13599 -0.11875 -0.13668 C -0.09775 -0.14154 -0.10782 -0.13946 -0.09184 -0.14246 C -0.06823 -0.142 -0.04462 -0.142 -0.02101 -0.14061 C -0.01355 -0.14015 -0.0066 -0.13044 -0.00139 -0.12535 C 0.00138 -0.12281 0.0052 -0.12419 0.00868 -0.1235 C 0.01388 -0.12211 0.01892 -0.12096 0.02413 -0.11957 C 0.05711 -0.12096 0.0901 -0.12188 0.12309 -0.1235 C 0.12586 -0.12373 0.13177 -0.12535 0.13177 -0.12512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46 C -0.00313 0.02336 0.01667 0.01087 0.03194 0.00948 C 0.03715 0.00902 0.04271 0.00809 0.04792 0.0074 C 0.05955 0.00393 0.0658 -0.00116 0.07413 -0.01272 C 0.0776 -0.0222 0.07847 -0.03099 0.08003 -0.0414 C 0.07917 -0.0555 0.08055 -0.07377 0.07413 -0.08603 C 0.0717 -0.09829 0.0717 -0.10939 0.06389 -0.11679 C 0.06128 -0.12257 0.05382 -0.13807 0.04948 -0.1413 C 0.0467 -0.14339 0.04323 -0.14315 0.0408 -0.14547 C 0.03021 -0.15541 0.02118 -0.15934 0.00868 -0.16189 C -0.00452 -0.1679 -0.0434 -0.15888 -0.05851 -0.15171 C -0.06181 -0.14847 -0.06563 -0.14685 -0.06875 -0.14339 C -0.06997 -0.14177 -0.07014 -0.13899 -0.07153 -0.13737 C -0.07274 -0.13552 -0.07448 -0.13483 -0.07587 -0.13321 C -0.07761 -0.13136 -0.07865 -0.12905 -0.08021 -0.12697 C -0.08056 -0.12488 -0.0809 -0.1228 -0.08177 -0.12095 C -0.08247 -0.11864 -0.08403 -0.11702 -0.08455 -0.11471 C -0.08594 -0.11078 -0.0875 -0.10245 -0.0875 -0.10222 C -0.08802 -0.0969 -0.08924 -0.09158 -0.08906 -0.08603 C -0.08837 -0.05065 -0.08681 -0.02798 -0.07743 0.00162 C -0.0724 0.01734 -0.07795 0.01041 -0.06997 0.01781 C -0.06649 0.03376 -0.06424 0.05065 -0.06129 0.0666 C -0.0599 0.0747 -0.05399 0.08927 -0.05399 0.0895 C -0.05504 0.10338 -0.05573 0.11771 -0.05695 0.13205 C -0.06024 0.16975 -0.09236 0.16975 -0.11233 0.17091 C -0.12726 0.17183 -0.14236 0.17229 -0.15747 0.17299 C -0.15886 0.17507 -0.16163 0.17923 -0.16163 0.17946 " pathEditMode="relative" rAng="0" ptsTypes="ffff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2766E-6 C 0.00226 0.00139 0.00469 0.00231 0.00695 0.00416 C 0.00886 0.00602 0.00972 0.00925 0.01181 0.01064 C 0.01997 0.01619 0.0217 0.01365 0.02917 0.01712 C 0.04965 0.02637 0.07136 0.03515 0.09288 0.03862 C 0.10174 0.04441 0.11111 0.04348 0.12049 0.04741 C 0.15434 0.04464 0.14045 0.04695 0.16163 0.03654 C 0.16528 0.03007 0.17118 0.00486 0.17726 0.00208 C 0.18577 -0.00162 0.18073 0.00046 0.19271 -0.00231 C 0.19965 -2.12766E-6 0.20747 -0.00023 0.21337 0.00416 C 0.21615 0.00648 0.22274 0.0118 0.22535 0.01272 C 0.23906 0.01735 0.24445 0.01527 0.25469 0.02359 C 0.23802 0.03053 0.22344 0.02752 0.21163 0.01272 C 0.20833 0.00093 0.20486 -0.00601 0.2099 -0.01942 C 0.21111 -0.02243 0.21458 -0.02266 0.21684 -0.02382 C 0.22604 -0.02868 0.23646 -0.02937 0.24601 -0.03238 C 0.25226 -0.03769 0.25972 -0.04232 0.26684 -0.04533 C 0.27639 -0.05758 0.27674 -0.06244 0.29288 -0.06244 " pathEditMode="relative" rAng="0" ptsTypes="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47 C 0.00851 -0.00185 0.01545 -0.00324 0.02205 -0.00532 C 0.02656 -0.00717 0.03594 -0.01318 0.03628 -0.01295 C 0.03819 -0.02429 0.03837 -0.02035 0.04618 -0.02475 C 0.04965 -0.03909 0.04444 -0.02197 0.05191 -0.03423 C 0.0533 -0.03724 0.05677 -0.05158 0.05851 -0.0562 C 0.05938 -0.06591 0.06042 -0.07447 0.06198 -0.08395 C 0.05694 -0.12535 0.05938 -0.1235 0.04826 -0.15056 C 0.04375 -0.16212 0.03993 -0.17345 0.03264 -0.18294 C 0.03003 -0.19195 0.02205 -0.2019 0.0158 -0.20699 C 0.01476 -0.20907 0.01458 -0.21161 0.01267 -0.21439 C 0.01181 -0.21531 0.00243 -0.21786 -0.00052 -0.21878 C -0.01163 -0.21763 -0.02309 -0.21763 -0.03403 -0.21554 C -0.03559 -0.21485 -0.03559 -0.21092 -0.03663 -0.20976 C -0.03924 -0.20652 -0.04531 -0.2019 -0.04531 -0.20167 C -0.0467 -0.19565 -0.04757 -0.19126 -0.05052 -0.18548 C -0.05521 -0.16605 -0.05521 -0.14478 -0.04722 -0.12558 C -0.04427 -0.12072 -0.04288 -0.1117 -0.03802 -0.10777 C -0.03455 -0.10546 -0.02882 -0.10084 -0.02899 -0.10084 C -0.02535 -0.10153 -0.0217 -0.1006 -0.01892 -0.10292 C -0.01684 -0.10569 -0.01597 -0.11448 -0.01615 -0.11425 C -0.01806 -0.1272 -0.01771 -0.12836 -0.02431 -0.13738 C -0.02569 -0.13969 -0.0276 -0.14293 -0.02899 -0.14454 C -0.03247 -0.14732 -0.03698 -0.14686 -0.04045 -0.15102 C -0.04253 -0.15287 -0.04479 -0.15495 -0.04653 -0.15657 C -0.05521 -0.15472 -0.05955 -0.15449 -0.06684 -0.15148 C -0.07552 -0.14848 -0.08281 -0.14269 -0.09132 -0.13946 C -0.09375 -0.13691 -0.09722 -0.13576 -0.1 -0.13321 C -0.10573 -0.12674 -0.10816 -0.12188 -0.11215 -0.11379 C -0.11163 -0.10199 -0.11128 -0.08904 -0.1099 -0.07655 C -0.10955 -0.07331 -0.10729 -0.07146 -0.1066 -0.06915 C -0.10521 -0.06499 -0.10503 -0.06036 -0.10365 -0.05689 C -0.09826 -0.04464 -0.09253 -0.03631 -0.08906 -0.0229 C -0.08628 0.00786 -0.07083 0.06498 -0.10069 0.07793 C -0.10851 0.08557 -0.11753 0.08788 -0.12656 0.09227 C -0.14566 0.11008 -0.1684 0.09505 -0.18906 0.09204 C -0.19219 0.09181 -0.20469 0.09065 -0.20799 0.0895 C -0.21128 0.08904 -0.21424 0.08695 -0.21701 0.0858 C -0.21892 0.08557 -0.22101 0.08441 -0.22101 0.08464 " pathEditMode="relative" rAng="-139421" ptsTypes="ffffffffffffffffffffffffffffffffffffffA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4" name="Рисунок 3" descr="в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2143125" cy="2143125"/>
          </a:xfrm>
          <a:prstGeom prst="rect">
            <a:avLst/>
          </a:prstGeom>
        </p:spPr>
      </p:pic>
      <p:pic>
        <p:nvPicPr>
          <p:cNvPr id="5" name="Рисунок 4" descr="ми.jpg"/>
          <p:cNvPicPr>
            <a:picLocks noChangeAspect="1"/>
          </p:cNvPicPr>
          <p:nvPr/>
        </p:nvPicPr>
        <p:blipFill>
          <a:blip r:embed="rId3"/>
          <a:srcRect t="12371"/>
          <a:stretch>
            <a:fillRect/>
          </a:stretch>
        </p:blipFill>
        <p:spPr>
          <a:xfrm>
            <a:off x="5791200" y="4191000"/>
            <a:ext cx="2771775" cy="2228850"/>
          </a:xfrm>
          <a:prstGeom prst="rect">
            <a:avLst/>
          </a:prstGeom>
        </p:spPr>
      </p:pic>
      <p:pic>
        <p:nvPicPr>
          <p:cNvPr id="6" name="Рисунок 5" descr="л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267200"/>
            <a:ext cx="2143125" cy="2143125"/>
          </a:xfrm>
          <a:prstGeom prst="rect">
            <a:avLst/>
          </a:prstGeom>
        </p:spPr>
      </p:pic>
      <p:pic>
        <p:nvPicPr>
          <p:cNvPr id="7" name="Рисунок 6" descr="з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905000"/>
            <a:ext cx="2390775" cy="1914525"/>
          </a:xfrm>
          <a:prstGeom prst="rect">
            <a:avLst/>
          </a:prstGeom>
        </p:spPr>
      </p:pic>
      <p:pic>
        <p:nvPicPr>
          <p:cNvPr id="8" name="Рисунок 7" descr="соф.jpg"/>
          <p:cNvPicPr>
            <a:picLocks noChangeAspect="1"/>
          </p:cNvPicPr>
          <p:nvPr/>
        </p:nvPicPr>
        <p:blipFill>
          <a:blip r:embed="rId6"/>
          <a:srcRect t="10256" b="12820"/>
          <a:stretch>
            <a:fillRect/>
          </a:stretch>
        </p:blipFill>
        <p:spPr>
          <a:xfrm>
            <a:off x="304800" y="3810000"/>
            <a:ext cx="2819400" cy="2895600"/>
          </a:xfrm>
          <a:prstGeom prst="rect">
            <a:avLst/>
          </a:prstGeom>
        </p:spPr>
      </p:pic>
      <p:pic>
        <p:nvPicPr>
          <p:cNvPr id="9" name="Рисунок 8" descr="юб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8288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</TotalTime>
  <Words>736</Words>
  <Application>Microsoft Office PowerPoint</Application>
  <PresentationFormat>Экран (4:3)</PresentationFormat>
  <Paragraphs>309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Упражнения для   уроков  по дифференциации парных согласных З -С</vt:lpstr>
      <vt:lpstr>Различаем З - С</vt:lpstr>
      <vt:lpstr>Согласные звуки и буквы З -С</vt:lpstr>
      <vt:lpstr>Какие буквы соберутся под зонтиком, а какие полезут в сумку?</vt:lpstr>
      <vt:lpstr>З - С в слогах Прямые и обратные слоги</vt:lpstr>
      <vt:lpstr>Угадай имена детей</vt:lpstr>
      <vt:lpstr>З-С в словах Составьте слово из первых букв</vt:lpstr>
      <vt:lpstr>Составьте из двух слов одно</vt:lpstr>
      <vt:lpstr>Какая картинка лишняя и почему?</vt:lpstr>
      <vt:lpstr>Какая картинка лишняя и почему?</vt:lpstr>
      <vt:lpstr>Какая картинка лишняя и почему?</vt:lpstr>
      <vt:lpstr>Правильно ли Незнайка    распределил слова по столбикам?</vt:lpstr>
      <vt:lpstr>Зина с Симой в магазине</vt:lpstr>
      <vt:lpstr>Какие гламурные вещицы выберет Зина, а какие Сима?</vt:lpstr>
      <vt:lpstr>Заполните таблицу</vt:lpstr>
      <vt:lpstr>Заполните таблицу</vt:lpstr>
      <vt:lpstr>Много - один</vt:lpstr>
      <vt:lpstr>Слышим С, а пишем З</vt:lpstr>
      <vt:lpstr>З – С в словосочетаниях Составьте словосочетания</vt:lpstr>
      <vt:lpstr>Составьте словосочетания</vt:lpstr>
      <vt:lpstr> З –С в предложениях Вставьте в предложения подходящие  по смыслу слова</vt:lpstr>
      <vt:lpstr>Составьте предложения, используя слова и картинки</vt:lpstr>
      <vt:lpstr>Составьте предложения, используя слова и картинки</vt:lpstr>
      <vt:lpstr>З –С в тексте Прочитайте и спишите текст</vt:lpstr>
      <vt:lpstr>Составь рассказ, используя словосочетания и картинки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Пользователь Windows</cp:lastModifiedBy>
  <cp:revision>267</cp:revision>
  <dcterms:created xsi:type="dcterms:W3CDTF">2011-08-23T17:49:29Z</dcterms:created>
  <dcterms:modified xsi:type="dcterms:W3CDTF">2014-04-17T20:35:24Z</dcterms:modified>
</cp:coreProperties>
</file>